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764" r:id="rId1"/>
  </p:sldMasterIdLst>
  <p:sldIdLst>
    <p:sldId id="256" r:id="rId2"/>
    <p:sldId id="273" r:id="rId3"/>
    <p:sldId id="274" r:id="rId4"/>
    <p:sldId id="270" r:id="rId5"/>
    <p:sldId id="260" r:id="rId6"/>
    <p:sldId id="268" r:id="rId7"/>
    <p:sldId id="269" r:id="rId8"/>
    <p:sldId id="259" r:id="rId9"/>
    <p:sldId id="257" r:id="rId10"/>
    <p:sldId id="271" r:id="rId11"/>
    <p:sldId id="261" r:id="rId12"/>
    <p:sldId id="263" r:id="rId13"/>
    <p:sldId id="264" r:id="rId14"/>
    <p:sldId id="265" r:id="rId15"/>
    <p:sldId id="262" r:id="rId16"/>
    <p:sldId id="266" r:id="rId17"/>
    <p:sldId id="272" r:id="rId18"/>
    <p:sldId id="267" r:id="rId19"/>
    <p:sldId id="275" r:id="rId20"/>
  </p:sldIdLst>
  <p:sldSz cx="9144000" cy="6858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59D4308-1CDB-4AAF-8653-8F8E1A55323E}">
          <p14:sldIdLst>
            <p14:sldId id="256"/>
            <p14:sldId id="273"/>
            <p14:sldId id="274"/>
            <p14:sldId id="270"/>
            <p14:sldId id="260"/>
            <p14:sldId id="268"/>
            <p14:sldId id="269"/>
            <p14:sldId id="259"/>
            <p14:sldId id="257"/>
            <p14:sldId id="271"/>
            <p14:sldId id="261"/>
            <p14:sldId id="263"/>
            <p14:sldId id="264"/>
            <p14:sldId id="265"/>
            <p14:sldId id="262"/>
            <p14:sldId id="266"/>
            <p14:sldId id="272"/>
          </p14:sldIdLst>
        </p14:section>
        <p14:section name="Untitled Section" id="{29D96B5F-95DA-4C03-AF70-52E3D8E180A6}">
          <p14:sldIdLst>
            <p14:sldId id="267"/>
            <p14:sldId id="27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B0C8"/>
    <a:srgbClr val="FFD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84" y="-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omura Standar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8" name="Freeform 26"/>
          <p:cNvSpPr>
            <a:spLocks noChangeAspect="1"/>
          </p:cNvSpPr>
          <p:nvPr/>
        </p:nvSpPr>
        <p:spPr bwMode="auto">
          <a:xfrm>
            <a:off x="3997025" y="0"/>
            <a:ext cx="5160212" cy="2516400"/>
          </a:xfrm>
          <a:custGeom>
            <a:avLst/>
            <a:gdLst/>
            <a:ahLst/>
            <a:cxnLst>
              <a:cxn ang="0">
                <a:pos x="0" y="520"/>
              </a:cxn>
              <a:cxn ang="0">
                <a:pos x="506" y="1659"/>
              </a:cxn>
              <a:cxn ang="0">
                <a:pos x="3402" y="1659"/>
              </a:cxn>
              <a:cxn ang="0">
                <a:pos x="3402" y="0"/>
              </a:cxn>
              <a:cxn ang="0">
                <a:pos x="224" y="0"/>
              </a:cxn>
              <a:cxn ang="0">
                <a:pos x="0" y="520"/>
              </a:cxn>
              <a:cxn ang="0">
                <a:pos x="0" y="520"/>
              </a:cxn>
            </a:cxnLst>
            <a:rect l="0" t="0" r="r" b="b"/>
            <a:pathLst>
              <a:path w="3402" h="1659">
                <a:moveTo>
                  <a:pt x="0" y="520"/>
                </a:moveTo>
                <a:lnTo>
                  <a:pt x="506" y="1659"/>
                </a:lnTo>
                <a:lnTo>
                  <a:pt x="3402" y="1659"/>
                </a:lnTo>
                <a:lnTo>
                  <a:pt x="3402" y="0"/>
                </a:lnTo>
                <a:lnTo>
                  <a:pt x="224" y="0"/>
                </a:lnTo>
                <a:lnTo>
                  <a:pt x="0" y="520"/>
                </a:lnTo>
                <a:lnTo>
                  <a:pt x="0" y="520"/>
                </a:lnTo>
                <a:close/>
              </a:path>
            </a:pathLst>
          </a:custGeom>
          <a:solidFill>
            <a:srgbClr val="CA2627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252046" y="3888000"/>
            <a:ext cx="6646154" cy="507600"/>
          </a:xfrm>
          <a:prstGeom prst="rect">
            <a:avLst/>
          </a:prstGeom>
        </p:spPr>
        <p:txBody>
          <a:bodyPr lIns="0" tIns="72000" rIns="0" bIns="0" anchor="t" anchorCtr="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800" b="1" baseline="0"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Enter your subtitle here</a:t>
            </a:r>
            <a:endParaRPr lang="en-GB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6453337"/>
            <a:ext cx="3655791" cy="239907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400" b="0" baseline="0"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Enter date here</a:t>
            </a:r>
            <a:endParaRPr lang="en-GB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540930" y="4869161"/>
            <a:ext cx="2259943" cy="1223417"/>
          </a:xfrm>
          <a:prstGeom prst="rect">
            <a:avLst/>
          </a:prstGeom>
        </p:spPr>
        <p:txBody>
          <a:bodyPr anchor="ctr" anchorCtr="0"/>
          <a:lstStyle>
            <a:lvl1pPr algn="r">
              <a:defRPr baseline="0"/>
            </a:lvl1pPr>
          </a:lstStyle>
          <a:p>
            <a:pPr lvl="0"/>
            <a:r>
              <a:rPr lang="en-GB" dirty="0" smtClean="0"/>
              <a:t>Client logo here</a:t>
            </a:r>
            <a:endParaRPr lang="en-GB" dirty="0"/>
          </a:p>
        </p:txBody>
      </p:sp>
      <p:sp>
        <p:nvSpPr>
          <p:cNvPr id="26" name="Text Box 11"/>
          <p:cNvSpPr txBox="1">
            <a:spLocks noChangeArrowheads="1"/>
          </p:cNvSpPr>
          <p:nvPr/>
        </p:nvSpPr>
        <p:spPr bwMode="ltGray">
          <a:xfrm>
            <a:off x="6563082" y="6314838"/>
            <a:ext cx="2237792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algn="r">
              <a:defRPr/>
            </a:pPr>
            <a:r>
              <a:rPr kumimoji="0" lang="en-GB" altLang="ja-JP" sz="900" baseline="0" dirty="0">
                <a:ea typeface="ＭＳ Ｐゴシック" pitchFamily="50" charset="-128"/>
                <a:cs typeface="Arial" charset="0"/>
              </a:rPr>
              <a:t>STRICTLY PRIVATE AND CONFIDENTIAL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252046" y="2880000"/>
            <a:ext cx="6646154" cy="858952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ct val="120000"/>
              </a:lnSpc>
              <a:defRPr sz="2400" baseline="0">
                <a:ea typeface="MS PGothic" pitchFamily="34" charset="-128"/>
              </a:defRPr>
            </a:lvl1pPr>
          </a:lstStyle>
          <a:p>
            <a:r>
              <a:rPr lang="en-US" dirty="0" smtClean="0"/>
              <a:t>Enter your title here</a:t>
            </a:r>
            <a:endParaRPr lang="en-GB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4869160"/>
            <a:ext cx="3655791" cy="79208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400" baseline="0">
                <a:ea typeface="MS PGothic" pitchFamily="34" charset="-128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Business Division</a:t>
            </a:r>
            <a:br>
              <a:rPr lang="en-US" dirty="0" smtClean="0"/>
            </a:br>
            <a:r>
              <a:rPr lang="en-US" dirty="0" smtClean="0"/>
              <a:t>Business Subdivision</a:t>
            </a:r>
            <a:br>
              <a:rPr lang="en-US" dirty="0" smtClean="0"/>
            </a:br>
            <a:r>
              <a:rPr lang="en-US" dirty="0" smtClean="0"/>
              <a:t>Region Label</a:t>
            </a:r>
            <a:endParaRPr lang="en-GB" dirty="0"/>
          </a:p>
        </p:txBody>
      </p:sp>
      <p:sp>
        <p:nvSpPr>
          <p:cNvPr id="17" name="Text Placeholder 31"/>
          <p:cNvSpPr>
            <a:spLocks noGrp="1"/>
          </p:cNvSpPr>
          <p:nvPr>
            <p:ph type="body" sz="quarter" idx="17" hasCustomPrompt="1"/>
          </p:nvPr>
        </p:nvSpPr>
        <p:spPr>
          <a:xfrm>
            <a:off x="251520" y="5821288"/>
            <a:ext cx="3655791" cy="47200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400" baseline="0">
                <a:ea typeface="MS PGothic" pitchFamily="34" charset="-128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Author / Presenter name</a:t>
            </a:r>
            <a:br>
              <a:rPr lang="en-US" dirty="0" smtClean="0"/>
            </a:br>
            <a:r>
              <a:rPr lang="en-US" dirty="0" smtClean="0"/>
              <a:t>Author / Presenter name</a:t>
            </a:r>
            <a:endParaRPr lang="en-GB" dirty="0"/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ltGray">
          <a:xfrm>
            <a:off x="8273486" y="6577300"/>
            <a:ext cx="527388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algn="r">
              <a:defRPr/>
            </a:pPr>
            <a:r>
              <a:rPr kumimoji="0" lang="en-GB" altLang="ja-JP" sz="900" baseline="0" dirty="0" smtClean="0">
                <a:ea typeface="ＭＳ Ｐゴシック" pitchFamily="50" charset="-128"/>
                <a:cs typeface="Arial" charset="0"/>
              </a:rPr>
              <a:t>© Nomura</a:t>
            </a:r>
            <a:endParaRPr kumimoji="0" lang="en-GB" altLang="ja-JP" sz="900" baseline="0" dirty="0">
              <a:ea typeface="ＭＳ Ｐゴシック" pitchFamily="50" charset="-128"/>
              <a:cs typeface="Arial" charset="0"/>
            </a:endParaRPr>
          </a:p>
        </p:txBody>
      </p:sp>
      <p:pic>
        <p:nvPicPr>
          <p:cNvPr id="47" name="Picture 3" descr="O:\Logo_Library\N\NOMURA\A4\NOMURA_A4_CMYK_WHITE.e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9752" y="310690"/>
            <a:ext cx="1260140" cy="216024"/>
          </a:xfrm>
          <a:prstGeom prst="rect">
            <a:avLst/>
          </a:prstGeom>
          <a:noFill/>
        </p:spPr>
      </p:pic>
      <p:sp>
        <p:nvSpPr>
          <p:cNvPr id="48" name="TextBox 47"/>
          <p:cNvSpPr txBox="1"/>
          <p:nvPr/>
        </p:nvSpPr>
        <p:spPr bwMode="white">
          <a:xfrm>
            <a:off x="7020524" y="558527"/>
            <a:ext cx="180911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i="1" dirty="0" smtClean="0">
                <a:solidFill>
                  <a:schemeClr val="bg1"/>
                </a:solidFill>
              </a:rPr>
              <a:t>Connecting</a:t>
            </a:r>
            <a:r>
              <a:rPr lang="en-GB" sz="900" i="1" baseline="0" dirty="0" smtClean="0">
                <a:solidFill>
                  <a:schemeClr val="bg1"/>
                </a:solidFill>
              </a:rPr>
              <a:t> Markets East &amp; West</a:t>
            </a:r>
            <a:endParaRPr lang="en-GB" sz="900" i="1" dirty="0">
              <a:solidFill>
                <a:schemeClr val="bg1"/>
              </a:solidFill>
            </a:endParaRPr>
          </a:p>
        </p:txBody>
      </p:sp>
      <p:sp>
        <p:nvSpPr>
          <p:cNvPr id="78" name="Freeform 19"/>
          <p:cNvSpPr>
            <a:spLocks/>
          </p:cNvSpPr>
          <p:nvPr/>
        </p:nvSpPr>
        <p:spPr bwMode="auto">
          <a:xfrm>
            <a:off x="294975" y="-7625"/>
            <a:ext cx="2370138" cy="2509838"/>
          </a:xfrm>
          <a:custGeom>
            <a:avLst/>
            <a:gdLst/>
            <a:ahLst/>
            <a:cxnLst>
              <a:cxn ang="0">
                <a:pos x="1493" y="0"/>
              </a:cxn>
              <a:cxn ang="0">
                <a:pos x="663" y="0"/>
              </a:cxn>
              <a:cxn ang="0">
                <a:pos x="0" y="1581"/>
              </a:cxn>
              <a:cxn ang="0">
                <a:pos x="832" y="1581"/>
              </a:cxn>
              <a:cxn ang="0">
                <a:pos x="1493" y="0"/>
              </a:cxn>
            </a:cxnLst>
            <a:rect l="0" t="0" r="r" b="b"/>
            <a:pathLst>
              <a:path w="1493" h="1581">
                <a:moveTo>
                  <a:pt x="1493" y="0"/>
                </a:moveTo>
                <a:lnTo>
                  <a:pt x="663" y="0"/>
                </a:lnTo>
                <a:lnTo>
                  <a:pt x="0" y="1581"/>
                </a:lnTo>
                <a:lnTo>
                  <a:pt x="832" y="1581"/>
                </a:lnTo>
                <a:lnTo>
                  <a:pt x="1493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0" name="Freeform 25"/>
          <p:cNvSpPr>
            <a:spLocks/>
          </p:cNvSpPr>
          <p:nvPr/>
        </p:nvSpPr>
        <p:spPr bwMode="auto">
          <a:xfrm>
            <a:off x="3481088" y="1175063"/>
            <a:ext cx="963613" cy="1343025"/>
          </a:xfrm>
          <a:custGeom>
            <a:avLst/>
            <a:gdLst/>
            <a:ahLst/>
            <a:cxnLst>
              <a:cxn ang="0">
                <a:pos x="135" y="846"/>
              </a:cxn>
              <a:cxn ang="0">
                <a:pos x="607" y="846"/>
              </a:cxn>
              <a:cxn ang="0">
                <a:pos x="230" y="0"/>
              </a:cxn>
              <a:cxn ang="0">
                <a:pos x="0" y="532"/>
              </a:cxn>
              <a:cxn ang="0">
                <a:pos x="135" y="846"/>
              </a:cxn>
            </a:cxnLst>
            <a:rect l="0" t="0" r="r" b="b"/>
            <a:pathLst>
              <a:path w="607" h="846">
                <a:moveTo>
                  <a:pt x="135" y="846"/>
                </a:moveTo>
                <a:lnTo>
                  <a:pt x="607" y="846"/>
                </a:lnTo>
                <a:lnTo>
                  <a:pt x="230" y="0"/>
                </a:lnTo>
                <a:lnTo>
                  <a:pt x="0" y="532"/>
                </a:lnTo>
                <a:lnTo>
                  <a:pt x="135" y="846"/>
                </a:lnTo>
                <a:close/>
              </a:path>
            </a:pathLst>
          </a:custGeom>
          <a:solidFill>
            <a:srgbClr val="CA242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1" name="Freeform 80"/>
          <p:cNvSpPr>
            <a:spLocks/>
          </p:cNvSpPr>
          <p:nvPr/>
        </p:nvSpPr>
        <p:spPr bwMode="auto">
          <a:xfrm>
            <a:off x="2261888" y="832163"/>
            <a:ext cx="1241425" cy="1685925"/>
          </a:xfrm>
          <a:custGeom>
            <a:avLst/>
            <a:gdLst/>
            <a:ahLst/>
            <a:cxnLst>
              <a:cxn ang="0">
                <a:pos x="0" y="1062"/>
              </a:cxn>
              <a:cxn ang="0">
                <a:pos x="647" y="1062"/>
              </a:cxn>
              <a:cxn ang="0">
                <a:pos x="782" y="748"/>
              </a:cxn>
              <a:cxn ang="0">
                <a:pos x="459" y="0"/>
              </a:cxn>
              <a:cxn ang="0">
                <a:pos x="0" y="1062"/>
              </a:cxn>
            </a:cxnLst>
            <a:rect l="0" t="0" r="r" b="b"/>
            <a:pathLst>
              <a:path w="782" h="1062">
                <a:moveTo>
                  <a:pt x="0" y="1062"/>
                </a:moveTo>
                <a:lnTo>
                  <a:pt x="647" y="1062"/>
                </a:lnTo>
                <a:lnTo>
                  <a:pt x="782" y="748"/>
                </a:lnTo>
                <a:lnTo>
                  <a:pt x="459" y="0"/>
                </a:lnTo>
                <a:lnTo>
                  <a:pt x="0" y="1062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2" name="Freeform 81"/>
          <p:cNvSpPr>
            <a:spLocks/>
          </p:cNvSpPr>
          <p:nvPr/>
        </p:nvSpPr>
        <p:spPr bwMode="auto">
          <a:xfrm>
            <a:off x="3330275" y="1900"/>
            <a:ext cx="685800" cy="11731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327" y="739"/>
              </a:cxn>
              <a:cxn ang="0">
                <a:pos x="432" y="496"/>
              </a:cxn>
              <a:cxn ang="0">
                <a:pos x="210" y="0"/>
              </a:cxn>
              <a:cxn ang="0">
                <a:pos x="0" y="0"/>
              </a:cxn>
            </a:cxnLst>
            <a:rect l="0" t="0" r="r" b="b"/>
            <a:pathLst>
              <a:path w="432" h="739">
                <a:moveTo>
                  <a:pt x="0" y="0"/>
                </a:moveTo>
                <a:lnTo>
                  <a:pt x="0" y="0"/>
                </a:lnTo>
                <a:lnTo>
                  <a:pt x="327" y="739"/>
                </a:lnTo>
                <a:lnTo>
                  <a:pt x="432" y="496"/>
                </a:lnTo>
                <a:lnTo>
                  <a:pt x="210" y="0"/>
                </a:lnTo>
                <a:lnTo>
                  <a:pt x="0" y="0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3" name="Freeform 82"/>
          <p:cNvSpPr>
            <a:spLocks/>
          </p:cNvSpPr>
          <p:nvPr/>
        </p:nvSpPr>
        <p:spPr bwMode="auto">
          <a:xfrm>
            <a:off x="3654125" y="1900"/>
            <a:ext cx="692150" cy="787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22" y="496"/>
              </a:cxn>
              <a:cxn ang="0">
                <a:pos x="436" y="0"/>
              </a:cxn>
              <a:cxn ang="0">
                <a:pos x="0" y="0"/>
              </a:cxn>
            </a:cxnLst>
            <a:rect l="0" t="0" r="r" b="b"/>
            <a:pathLst>
              <a:path w="436" h="496">
                <a:moveTo>
                  <a:pt x="0" y="0"/>
                </a:moveTo>
                <a:lnTo>
                  <a:pt x="222" y="496"/>
                </a:lnTo>
                <a:lnTo>
                  <a:pt x="436" y="0"/>
                </a:lnTo>
                <a:lnTo>
                  <a:pt x="0" y="0"/>
                </a:lnTo>
                <a:close/>
              </a:path>
            </a:pathLst>
          </a:custGeom>
          <a:solidFill>
            <a:srgbClr val="A6181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4" name="Freeform 83"/>
          <p:cNvSpPr>
            <a:spLocks/>
          </p:cNvSpPr>
          <p:nvPr/>
        </p:nvSpPr>
        <p:spPr bwMode="auto">
          <a:xfrm>
            <a:off x="2981025" y="1900"/>
            <a:ext cx="877888" cy="2017713"/>
          </a:xfrm>
          <a:custGeom>
            <a:avLst/>
            <a:gdLst/>
            <a:ahLst/>
            <a:cxnLst>
              <a:cxn ang="0">
                <a:pos x="0" y="523"/>
              </a:cxn>
              <a:cxn ang="0">
                <a:pos x="323" y="1271"/>
              </a:cxn>
              <a:cxn ang="0">
                <a:pos x="553" y="739"/>
              </a:cxn>
              <a:cxn ang="0">
                <a:pos x="226" y="0"/>
              </a:cxn>
              <a:cxn ang="0">
                <a:pos x="0" y="523"/>
              </a:cxn>
            </a:cxnLst>
            <a:rect l="0" t="0" r="r" b="b"/>
            <a:pathLst>
              <a:path w="553" h="1271">
                <a:moveTo>
                  <a:pt x="0" y="523"/>
                </a:moveTo>
                <a:lnTo>
                  <a:pt x="323" y="1271"/>
                </a:lnTo>
                <a:lnTo>
                  <a:pt x="553" y="739"/>
                </a:lnTo>
                <a:lnTo>
                  <a:pt x="226" y="0"/>
                </a:lnTo>
                <a:lnTo>
                  <a:pt x="0" y="523"/>
                </a:lnTo>
                <a:close/>
              </a:path>
            </a:pathLst>
          </a:custGeom>
          <a:solidFill>
            <a:srgbClr val="AF1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5" name="Freeform 30"/>
          <p:cNvSpPr>
            <a:spLocks/>
          </p:cNvSpPr>
          <p:nvPr/>
        </p:nvSpPr>
        <p:spPr bwMode="auto">
          <a:xfrm>
            <a:off x="2631775" y="1900"/>
            <a:ext cx="717550" cy="830263"/>
          </a:xfrm>
          <a:custGeom>
            <a:avLst/>
            <a:gdLst/>
            <a:ahLst/>
            <a:cxnLst>
              <a:cxn ang="0">
                <a:pos x="452" y="0"/>
              </a:cxn>
              <a:cxn ang="0">
                <a:pos x="452" y="0"/>
              </a:cxn>
              <a:cxn ang="0">
                <a:pos x="0" y="0"/>
              </a:cxn>
              <a:cxn ang="0">
                <a:pos x="226" y="523"/>
              </a:cxn>
              <a:cxn ang="0">
                <a:pos x="447" y="7"/>
              </a:cxn>
              <a:cxn ang="0">
                <a:pos x="452" y="0"/>
              </a:cxn>
            </a:cxnLst>
            <a:rect l="0" t="0" r="r" b="b"/>
            <a:pathLst>
              <a:path w="452" h="523">
                <a:moveTo>
                  <a:pt x="452" y="0"/>
                </a:moveTo>
                <a:lnTo>
                  <a:pt x="452" y="0"/>
                </a:lnTo>
                <a:lnTo>
                  <a:pt x="0" y="0"/>
                </a:lnTo>
                <a:lnTo>
                  <a:pt x="226" y="523"/>
                </a:lnTo>
                <a:lnTo>
                  <a:pt x="447" y="7"/>
                </a:lnTo>
                <a:lnTo>
                  <a:pt x="452" y="0"/>
                </a:lnTo>
                <a:close/>
              </a:path>
            </a:pathLst>
          </a:custGeom>
          <a:solidFill>
            <a:srgbClr val="A2171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6" name="Freeform 31"/>
          <p:cNvSpPr>
            <a:spLocks/>
          </p:cNvSpPr>
          <p:nvPr/>
        </p:nvSpPr>
        <p:spPr bwMode="auto">
          <a:xfrm>
            <a:off x="1585613" y="1900"/>
            <a:ext cx="1414463" cy="2516188"/>
          </a:xfrm>
          <a:custGeom>
            <a:avLst/>
            <a:gdLst/>
            <a:ahLst/>
            <a:cxnLst>
              <a:cxn ang="0">
                <a:pos x="667" y="7"/>
              </a:cxn>
              <a:cxn ang="0">
                <a:pos x="665" y="0"/>
              </a:cxn>
              <a:cxn ang="0">
                <a:pos x="0" y="1585"/>
              </a:cxn>
              <a:cxn ang="0">
                <a:pos x="432" y="1585"/>
              </a:cxn>
              <a:cxn ang="0">
                <a:pos x="891" y="523"/>
              </a:cxn>
              <a:cxn ang="0">
                <a:pos x="667" y="7"/>
              </a:cxn>
            </a:cxnLst>
            <a:rect l="0" t="0" r="r" b="b"/>
            <a:pathLst>
              <a:path w="891" h="1585">
                <a:moveTo>
                  <a:pt x="667" y="7"/>
                </a:moveTo>
                <a:lnTo>
                  <a:pt x="665" y="0"/>
                </a:lnTo>
                <a:lnTo>
                  <a:pt x="0" y="1585"/>
                </a:lnTo>
                <a:lnTo>
                  <a:pt x="432" y="1585"/>
                </a:lnTo>
                <a:lnTo>
                  <a:pt x="891" y="523"/>
                </a:lnTo>
                <a:lnTo>
                  <a:pt x="667" y="7"/>
                </a:lnTo>
                <a:close/>
              </a:path>
            </a:pathLst>
          </a:custGeom>
          <a:solidFill>
            <a:srgbClr val="AF1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7" name="Freeform 32"/>
          <p:cNvSpPr>
            <a:spLocks/>
          </p:cNvSpPr>
          <p:nvPr/>
        </p:nvSpPr>
        <p:spPr bwMode="auto">
          <a:xfrm>
            <a:off x="272750" y="1900"/>
            <a:ext cx="2381250" cy="2516188"/>
          </a:xfrm>
          <a:custGeom>
            <a:avLst/>
            <a:gdLst/>
            <a:ahLst/>
            <a:cxnLst>
              <a:cxn ang="0">
                <a:pos x="667" y="0"/>
              </a:cxn>
              <a:cxn ang="0">
                <a:pos x="0" y="1585"/>
              </a:cxn>
              <a:cxn ang="0">
                <a:pos x="833" y="1585"/>
              </a:cxn>
              <a:cxn ang="0">
                <a:pos x="1500" y="0"/>
              </a:cxn>
              <a:cxn ang="0">
                <a:pos x="667" y="0"/>
              </a:cxn>
            </a:cxnLst>
            <a:rect l="0" t="0" r="r" b="b"/>
            <a:pathLst>
              <a:path w="1500" h="1585">
                <a:moveTo>
                  <a:pt x="667" y="0"/>
                </a:moveTo>
                <a:lnTo>
                  <a:pt x="0" y="1585"/>
                </a:lnTo>
                <a:lnTo>
                  <a:pt x="833" y="1585"/>
                </a:lnTo>
                <a:lnTo>
                  <a:pt x="1500" y="0"/>
                </a:lnTo>
                <a:lnTo>
                  <a:pt x="667" y="0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2" name="Freeform 26"/>
          <p:cNvSpPr>
            <a:spLocks noChangeAspect="1"/>
          </p:cNvSpPr>
          <p:nvPr userDrawn="1"/>
        </p:nvSpPr>
        <p:spPr bwMode="auto">
          <a:xfrm>
            <a:off x="3997025" y="0"/>
            <a:ext cx="5160212" cy="2516400"/>
          </a:xfrm>
          <a:custGeom>
            <a:avLst/>
            <a:gdLst/>
            <a:ahLst/>
            <a:cxnLst>
              <a:cxn ang="0">
                <a:pos x="0" y="520"/>
              </a:cxn>
              <a:cxn ang="0">
                <a:pos x="506" y="1659"/>
              </a:cxn>
              <a:cxn ang="0">
                <a:pos x="3402" y="1659"/>
              </a:cxn>
              <a:cxn ang="0">
                <a:pos x="3402" y="0"/>
              </a:cxn>
              <a:cxn ang="0">
                <a:pos x="224" y="0"/>
              </a:cxn>
              <a:cxn ang="0">
                <a:pos x="0" y="520"/>
              </a:cxn>
              <a:cxn ang="0">
                <a:pos x="0" y="520"/>
              </a:cxn>
            </a:cxnLst>
            <a:rect l="0" t="0" r="r" b="b"/>
            <a:pathLst>
              <a:path w="3402" h="1659">
                <a:moveTo>
                  <a:pt x="0" y="520"/>
                </a:moveTo>
                <a:lnTo>
                  <a:pt x="506" y="1659"/>
                </a:lnTo>
                <a:lnTo>
                  <a:pt x="3402" y="1659"/>
                </a:lnTo>
                <a:lnTo>
                  <a:pt x="3402" y="0"/>
                </a:lnTo>
                <a:lnTo>
                  <a:pt x="224" y="0"/>
                </a:lnTo>
                <a:lnTo>
                  <a:pt x="0" y="520"/>
                </a:lnTo>
                <a:lnTo>
                  <a:pt x="0" y="520"/>
                </a:lnTo>
                <a:close/>
              </a:path>
            </a:pathLst>
          </a:custGeom>
          <a:solidFill>
            <a:srgbClr val="CA2627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3" name="Text Box 11"/>
          <p:cNvSpPr txBox="1">
            <a:spLocks noChangeArrowheads="1"/>
          </p:cNvSpPr>
          <p:nvPr userDrawn="1"/>
        </p:nvSpPr>
        <p:spPr bwMode="ltGray">
          <a:xfrm>
            <a:off x="6563082" y="6314838"/>
            <a:ext cx="2237792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algn="r">
              <a:defRPr/>
            </a:pPr>
            <a:r>
              <a:rPr kumimoji="0" lang="en-GB" altLang="ja-JP" sz="900" baseline="0" dirty="0">
                <a:ea typeface="ＭＳ Ｐゴシック" pitchFamily="50" charset="-128"/>
                <a:cs typeface="Arial" charset="0"/>
              </a:rPr>
              <a:t>STRICTLY PRIVATE AND CONFIDENTIAL</a:t>
            </a:r>
          </a:p>
        </p:txBody>
      </p:sp>
      <p:sp>
        <p:nvSpPr>
          <p:cNvPr id="24" name="Text Box 11"/>
          <p:cNvSpPr txBox="1">
            <a:spLocks noChangeArrowheads="1"/>
          </p:cNvSpPr>
          <p:nvPr userDrawn="1"/>
        </p:nvSpPr>
        <p:spPr bwMode="ltGray">
          <a:xfrm>
            <a:off x="8273486" y="6577300"/>
            <a:ext cx="527388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algn="r">
              <a:defRPr/>
            </a:pPr>
            <a:r>
              <a:rPr kumimoji="0" lang="en-GB" altLang="ja-JP" sz="900" baseline="0" dirty="0" smtClean="0">
                <a:ea typeface="ＭＳ Ｐゴシック" pitchFamily="50" charset="-128"/>
                <a:cs typeface="Arial" charset="0"/>
              </a:rPr>
              <a:t>© Nomura</a:t>
            </a:r>
            <a:endParaRPr kumimoji="0" lang="en-GB" altLang="ja-JP" sz="900" baseline="0" dirty="0">
              <a:ea typeface="ＭＳ Ｐゴシック" pitchFamily="50" charset="-128"/>
              <a:cs typeface="Arial" charset="0"/>
            </a:endParaRPr>
          </a:p>
        </p:txBody>
      </p:sp>
      <p:pic>
        <p:nvPicPr>
          <p:cNvPr id="25" name="Picture 3" descr="O:\Logo_Library\N\NOMURA\A4\NOMURA_A4_CMYK_WHITE.em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9752" y="310690"/>
            <a:ext cx="1260140" cy="216024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 userDrawn="1"/>
        </p:nvSpPr>
        <p:spPr bwMode="white">
          <a:xfrm>
            <a:off x="7020524" y="558527"/>
            <a:ext cx="180911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i="1" dirty="0" smtClean="0">
                <a:solidFill>
                  <a:schemeClr val="bg1"/>
                </a:solidFill>
              </a:rPr>
              <a:t>Connecting</a:t>
            </a:r>
            <a:r>
              <a:rPr lang="en-GB" sz="900" i="1" baseline="0" dirty="0" smtClean="0">
                <a:solidFill>
                  <a:schemeClr val="bg1"/>
                </a:solidFill>
              </a:rPr>
              <a:t> Markets East &amp; West</a:t>
            </a:r>
            <a:endParaRPr lang="en-GB" sz="900" i="1" dirty="0">
              <a:solidFill>
                <a:schemeClr val="bg1"/>
              </a:solidFill>
            </a:endParaRPr>
          </a:p>
        </p:txBody>
      </p:sp>
      <p:sp>
        <p:nvSpPr>
          <p:cNvPr id="28" name="Freeform 19"/>
          <p:cNvSpPr>
            <a:spLocks/>
          </p:cNvSpPr>
          <p:nvPr userDrawn="1"/>
        </p:nvSpPr>
        <p:spPr bwMode="auto">
          <a:xfrm>
            <a:off x="294975" y="-7625"/>
            <a:ext cx="2370138" cy="2509838"/>
          </a:xfrm>
          <a:custGeom>
            <a:avLst/>
            <a:gdLst/>
            <a:ahLst/>
            <a:cxnLst>
              <a:cxn ang="0">
                <a:pos x="1493" y="0"/>
              </a:cxn>
              <a:cxn ang="0">
                <a:pos x="663" y="0"/>
              </a:cxn>
              <a:cxn ang="0">
                <a:pos x="0" y="1581"/>
              </a:cxn>
              <a:cxn ang="0">
                <a:pos x="832" y="1581"/>
              </a:cxn>
              <a:cxn ang="0">
                <a:pos x="1493" y="0"/>
              </a:cxn>
            </a:cxnLst>
            <a:rect l="0" t="0" r="r" b="b"/>
            <a:pathLst>
              <a:path w="1493" h="1581">
                <a:moveTo>
                  <a:pt x="1493" y="0"/>
                </a:moveTo>
                <a:lnTo>
                  <a:pt x="663" y="0"/>
                </a:lnTo>
                <a:lnTo>
                  <a:pt x="0" y="1581"/>
                </a:lnTo>
                <a:lnTo>
                  <a:pt x="832" y="1581"/>
                </a:lnTo>
                <a:lnTo>
                  <a:pt x="1493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9" name="Freeform 25"/>
          <p:cNvSpPr>
            <a:spLocks/>
          </p:cNvSpPr>
          <p:nvPr userDrawn="1"/>
        </p:nvSpPr>
        <p:spPr bwMode="auto">
          <a:xfrm>
            <a:off x="3481088" y="1175063"/>
            <a:ext cx="963613" cy="1343025"/>
          </a:xfrm>
          <a:custGeom>
            <a:avLst/>
            <a:gdLst/>
            <a:ahLst/>
            <a:cxnLst>
              <a:cxn ang="0">
                <a:pos x="135" y="846"/>
              </a:cxn>
              <a:cxn ang="0">
                <a:pos x="607" y="846"/>
              </a:cxn>
              <a:cxn ang="0">
                <a:pos x="230" y="0"/>
              </a:cxn>
              <a:cxn ang="0">
                <a:pos x="0" y="532"/>
              </a:cxn>
              <a:cxn ang="0">
                <a:pos x="135" y="846"/>
              </a:cxn>
            </a:cxnLst>
            <a:rect l="0" t="0" r="r" b="b"/>
            <a:pathLst>
              <a:path w="607" h="846">
                <a:moveTo>
                  <a:pt x="135" y="846"/>
                </a:moveTo>
                <a:lnTo>
                  <a:pt x="607" y="846"/>
                </a:lnTo>
                <a:lnTo>
                  <a:pt x="230" y="0"/>
                </a:lnTo>
                <a:lnTo>
                  <a:pt x="0" y="532"/>
                </a:lnTo>
                <a:lnTo>
                  <a:pt x="135" y="846"/>
                </a:lnTo>
                <a:close/>
              </a:path>
            </a:pathLst>
          </a:custGeom>
          <a:solidFill>
            <a:srgbClr val="CA242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0" name="Freeform 29"/>
          <p:cNvSpPr>
            <a:spLocks/>
          </p:cNvSpPr>
          <p:nvPr userDrawn="1"/>
        </p:nvSpPr>
        <p:spPr bwMode="auto">
          <a:xfrm>
            <a:off x="2261888" y="832163"/>
            <a:ext cx="1241425" cy="1685925"/>
          </a:xfrm>
          <a:custGeom>
            <a:avLst/>
            <a:gdLst/>
            <a:ahLst/>
            <a:cxnLst>
              <a:cxn ang="0">
                <a:pos x="0" y="1062"/>
              </a:cxn>
              <a:cxn ang="0">
                <a:pos x="647" y="1062"/>
              </a:cxn>
              <a:cxn ang="0">
                <a:pos x="782" y="748"/>
              </a:cxn>
              <a:cxn ang="0">
                <a:pos x="459" y="0"/>
              </a:cxn>
              <a:cxn ang="0">
                <a:pos x="0" y="1062"/>
              </a:cxn>
            </a:cxnLst>
            <a:rect l="0" t="0" r="r" b="b"/>
            <a:pathLst>
              <a:path w="782" h="1062">
                <a:moveTo>
                  <a:pt x="0" y="1062"/>
                </a:moveTo>
                <a:lnTo>
                  <a:pt x="647" y="1062"/>
                </a:lnTo>
                <a:lnTo>
                  <a:pt x="782" y="748"/>
                </a:lnTo>
                <a:lnTo>
                  <a:pt x="459" y="0"/>
                </a:lnTo>
                <a:lnTo>
                  <a:pt x="0" y="1062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1" name="Freeform 30"/>
          <p:cNvSpPr>
            <a:spLocks/>
          </p:cNvSpPr>
          <p:nvPr userDrawn="1"/>
        </p:nvSpPr>
        <p:spPr bwMode="auto">
          <a:xfrm>
            <a:off x="3330275" y="1900"/>
            <a:ext cx="685800" cy="11731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327" y="739"/>
              </a:cxn>
              <a:cxn ang="0">
                <a:pos x="432" y="496"/>
              </a:cxn>
              <a:cxn ang="0">
                <a:pos x="210" y="0"/>
              </a:cxn>
              <a:cxn ang="0">
                <a:pos x="0" y="0"/>
              </a:cxn>
            </a:cxnLst>
            <a:rect l="0" t="0" r="r" b="b"/>
            <a:pathLst>
              <a:path w="432" h="739">
                <a:moveTo>
                  <a:pt x="0" y="0"/>
                </a:moveTo>
                <a:lnTo>
                  <a:pt x="0" y="0"/>
                </a:lnTo>
                <a:lnTo>
                  <a:pt x="327" y="739"/>
                </a:lnTo>
                <a:lnTo>
                  <a:pt x="432" y="496"/>
                </a:lnTo>
                <a:lnTo>
                  <a:pt x="210" y="0"/>
                </a:lnTo>
                <a:lnTo>
                  <a:pt x="0" y="0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3" name="Freeform 32"/>
          <p:cNvSpPr>
            <a:spLocks/>
          </p:cNvSpPr>
          <p:nvPr userDrawn="1"/>
        </p:nvSpPr>
        <p:spPr bwMode="auto">
          <a:xfrm>
            <a:off x="3654125" y="1900"/>
            <a:ext cx="692150" cy="787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22" y="496"/>
              </a:cxn>
              <a:cxn ang="0">
                <a:pos x="436" y="0"/>
              </a:cxn>
              <a:cxn ang="0">
                <a:pos x="0" y="0"/>
              </a:cxn>
            </a:cxnLst>
            <a:rect l="0" t="0" r="r" b="b"/>
            <a:pathLst>
              <a:path w="436" h="496">
                <a:moveTo>
                  <a:pt x="0" y="0"/>
                </a:moveTo>
                <a:lnTo>
                  <a:pt x="222" y="496"/>
                </a:lnTo>
                <a:lnTo>
                  <a:pt x="436" y="0"/>
                </a:lnTo>
                <a:lnTo>
                  <a:pt x="0" y="0"/>
                </a:lnTo>
                <a:close/>
              </a:path>
            </a:pathLst>
          </a:custGeom>
          <a:solidFill>
            <a:srgbClr val="A6181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4" name="Freeform 33"/>
          <p:cNvSpPr>
            <a:spLocks/>
          </p:cNvSpPr>
          <p:nvPr userDrawn="1"/>
        </p:nvSpPr>
        <p:spPr bwMode="auto">
          <a:xfrm>
            <a:off x="2981025" y="1900"/>
            <a:ext cx="877888" cy="2017713"/>
          </a:xfrm>
          <a:custGeom>
            <a:avLst/>
            <a:gdLst/>
            <a:ahLst/>
            <a:cxnLst>
              <a:cxn ang="0">
                <a:pos x="0" y="523"/>
              </a:cxn>
              <a:cxn ang="0">
                <a:pos x="323" y="1271"/>
              </a:cxn>
              <a:cxn ang="0">
                <a:pos x="553" y="739"/>
              </a:cxn>
              <a:cxn ang="0">
                <a:pos x="226" y="0"/>
              </a:cxn>
              <a:cxn ang="0">
                <a:pos x="0" y="523"/>
              </a:cxn>
            </a:cxnLst>
            <a:rect l="0" t="0" r="r" b="b"/>
            <a:pathLst>
              <a:path w="553" h="1271">
                <a:moveTo>
                  <a:pt x="0" y="523"/>
                </a:moveTo>
                <a:lnTo>
                  <a:pt x="323" y="1271"/>
                </a:lnTo>
                <a:lnTo>
                  <a:pt x="553" y="739"/>
                </a:lnTo>
                <a:lnTo>
                  <a:pt x="226" y="0"/>
                </a:lnTo>
                <a:lnTo>
                  <a:pt x="0" y="523"/>
                </a:lnTo>
                <a:close/>
              </a:path>
            </a:pathLst>
          </a:custGeom>
          <a:solidFill>
            <a:srgbClr val="AF1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5" name="Freeform 30"/>
          <p:cNvSpPr>
            <a:spLocks/>
          </p:cNvSpPr>
          <p:nvPr userDrawn="1"/>
        </p:nvSpPr>
        <p:spPr bwMode="auto">
          <a:xfrm>
            <a:off x="2631775" y="1900"/>
            <a:ext cx="717550" cy="830263"/>
          </a:xfrm>
          <a:custGeom>
            <a:avLst/>
            <a:gdLst/>
            <a:ahLst/>
            <a:cxnLst>
              <a:cxn ang="0">
                <a:pos x="452" y="0"/>
              </a:cxn>
              <a:cxn ang="0">
                <a:pos x="452" y="0"/>
              </a:cxn>
              <a:cxn ang="0">
                <a:pos x="0" y="0"/>
              </a:cxn>
              <a:cxn ang="0">
                <a:pos x="226" y="523"/>
              </a:cxn>
              <a:cxn ang="0">
                <a:pos x="447" y="7"/>
              </a:cxn>
              <a:cxn ang="0">
                <a:pos x="452" y="0"/>
              </a:cxn>
            </a:cxnLst>
            <a:rect l="0" t="0" r="r" b="b"/>
            <a:pathLst>
              <a:path w="452" h="523">
                <a:moveTo>
                  <a:pt x="452" y="0"/>
                </a:moveTo>
                <a:lnTo>
                  <a:pt x="452" y="0"/>
                </a:lnTo>
                <a:lnTo>
                  <a:pt x="0" y="0"/>
                </a:lnTo>
                <a:lnTo>
                  <a:pt x="226" y="523"/>
                </a:lnTo>
                <a:lnTo>
                  <a:pt x="447" y="7"/>
                </a:lnTo>
                <a:lnTo>
                  <a:pt x="452" y="0"/>
                </a:lnTo>
                <a:close/>
              </a:path>
            </a:pathLst>
          </a:custGeom>
          <a:solidFill>
            <a:srgbClr val="A2171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6" name="Freeform 31"/>
          <p:cNvSpPr>
            <a:spLocks/>
          </p:cNvSpPr>
          <p:nvPr userDrawn="1"/>
        </p:nvSpPr>
        <p:spPr bwMode="auto">
          <a:xfrm>
            <a:off x="1585613" y="1900"/>
            <a:ext cx="1414463" cy="2516188"/>
          </a:xfrm>
          <a:custGeom>
            <a:avLst/>
            <a:gdLst/>
            <a:ahLst/>
            <a:cxnLst>
              <a:cxn ang="0">
                <a:pos x="667" y="7"/>
              </a:cxn>
              <a:cxn ang="0">
                <a:pos x="665" y="0"/>
              </a:cxn>
              <a:cxn ang="0">
                <a:pos x="0" y="1585"/>
              </a:cxn>
              <a:cxn ang="0">
                <a:pos x="432" y="1585"/>
              </a:cxn>
              <a:cxn ang="0">
                <a:pos x="891" y="523"/>
              </a:cxn>
              <a:cxn ang="0">
                <a:pos x="667" y="7"/>
              </a:cxn>
            </a:cxnLst>
            <a:rect l="0" t="0" r="r" b="b"/>
            <a:pathLst>
              <a:path w="891" h="1585">
                <a:moveTo>
                  <a:pt x="667" y="7"/>
                </a:moveTo>
                <a:lnTo>
                  <a:pt x="665" y="0"/>
                </a:lnTo>
                <a:lnTo>
                  <a:pt x="0" y="1585"/>
                </a:lnTo>
                <a:lnTo>
                  <a:pt x="432" y="1585"/>
                </a:lnTo>
                <a:lnTo>
                  <a:pt x="891" y="523"/>
                </a:lnTo>
                <a:lnTo>
                  <a:pt x="667" y="7"/>
                </a:lnTo>
                <a:close/>
              </a:path>
            </a:pathLst>
          </a:custGeom>
          <a:solidFill>
            <a:srgbClr val="AF1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7" name="Freeform 32"/>
          <p:cNvSpPr>
            <a:spLocks/>
          </p:cNvSpPr>
          <p:nvPr userDrawn="1"/>
        </p:nvSpPr>
        <p:spPr bwMode="auto">
          <a:xfrm>
            <a:off x="272750" y="1900"/>
            <a:ext cx="2381250" cy="2516188"/>
          </a:xfrm>
          <a:custGeom>
            <a:avLst/>
            <a:gdLst/>
            <a:ahLst/>
            <a:cxnLst>
              <a:cxn ang="0">
                <a:pos x="667" y="0"/>
              </a:cxn>
              <a:cxn ang="0">
                <a:pos x="0" y="1585"/>
              </a:cxn>
              <a:cxn ang="0">
                <a:pos x="833" y="1585"/>
              </a:cxn>
              <a:cxn ang="0">
                <a:pos x="1500" y="0"/>
              </a:cxn>
              <a:cxn ang="0">
                <a:pos x="667" y="0"/>
              </a:cxn>
            </a:cxnLst>
            <a:rect l="0" t="0" r="r" b="b"/>
            <a:pathLst>
              <a:path w="1500" h="1585">
                <a:moveTo>
                  <a:pt x="667" y="0"/>
                </a:moveTo>
                <a:lnTo>
                  <a:pt x="0" y="1585"/>
                </a:lnTo>
                <a:lnTo>
                  <a:pt x="833" y="1585"/>
                </a:lnTo>
                <a:lnTo>
                  <a:pt x="1500" y="0"/>
                </a:lnTo>
                <a:lnTo>
                  <a:pt x="667" y="0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"/>
          <p:cNvSpPr>
            <a:spLocks noGrp="1"/>
          </p:cNvSpPr>
          <p:nvPr>
            <p:ph sz="half" idx="26" hasCustomPrompt="1"/>
          </p:nvPr>
        </p:nvSpPr>
        <p:spPr>
          <a:xfrm>
            <a:off x="245908" y="1900800"/>
            <a:ext cx="8649969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7" hasCustomPrompt="1"/>
          </p:nvPr>
        </p:nvSpPr>
        <p:spPr>
          <a:xfrm>
            <a:off x="245908" y="4305600"/>
            <a:ext cx="8649969" cy="2178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1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15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1684068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245908" y="4091964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1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245908" y="3526356"/>
            <a:ext cx="8649969" cy="137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sz="half" idx="30" hasCustomPrompt="1"/>
          </p:nvPr>
        </p:nvSpPr>
        <p:spPr>
          <a:xfrm>
            <a:off x="245908" y="5142232"/>
            <a:ext cx="8649969" cy="138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2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31" hasCustomPrompt="1"/>
          </p:nvPr>
        </p:nvSpPr>
        <p:spPr>
          <a:xfrm>
            <a:off x="245908" y="1900800"/>
            <a:ext cx="8649969" cy="137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6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1684068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245908" y="3311676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245908" y="4931308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5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04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27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5907" y="1900800"/>
            <a:ext cx="4256862" cy="138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35" name="Content Placeholder 3"/>
          <p:cNvSpPr>
            <a:spLocks noGrp="1"/>
          </p:cNvSpPr>
          <p:nvPr>
            <p:ph sz="half" idx="19" hasCustomPrompt="1"/>
          </p:nvPr>
        </p:nvSpPr>
        <p:spPr>
          <a:xfrm>
            <a:off x="4639015" y="1900800"/>
            <a:ext cx="4256862" cy="138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38" name="Content Placeholder 3"/>
          <p:cNvSpPr>
            <a:spLocks noGrp="1"/>
          </p:cNvSpPr>
          <p:nvPr>
            <p:ph sz="half" idx="43" hasCustomPrompt="1"/>
          </p:nvPr>
        </p:nvSpPr>
        <p:spPr>
          <a:xfrm>
            <a:off x="245907" y="3525717"/>
            <a:ext cx="4256862" cy="138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39" name="Content Placeholder 3"/>
          <p:cNvSpPr>
            <a:spLocks noGrp="1"/>
          </p:cNvSpPr>
          <p:nvPr>
            <p:ph sz="half" idx="44" hasCustomPrompt="1"/>
          </p:nvPr>
        </p:nvSpPr>
        <p:spPr>
          <a:xfrm>
            <a:off x="4639015" y="3525717"/>
            <a:ext cx="4256862" cy="138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46" name="Content Placeholder 3"/>
          <p:cNvSpPr>
            <a:spLocks noGrp="1"/>
          </p:cNvSpPr>
          <p:nvPr>
            <p:ph sz="half" idx="47" hasCustomPrompt="1"/>
          </p:nvPr>
        </p:nvSpPr>
        <p:spPr>
          <a:xfrm>
            <a:off x="245907" y="5153961"/>
            <a:ext cx="4256862" cy="138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47" name="Content Placeholder 3"/>
          <p:cNvSpPr>
            <a:spLocks noGrp="1"/>
          </p:cNvSpPr>
          <p:nvPr>
            <p:ph sz="half" idx="48" hasCustomPrompt="1"/>
          </p:nvPr>
        </p:nvSpPr>
        <p:spPr>
          <a:xfrm>
            <a:off x="4639015" y="5153961"/>
            <a:ext cx="4256862" cy="138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8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7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49" hasCustomPrompt="1"/>
          </p:nvPr>
        </p:nvSpPr>
        <p:spPr>
          <a:xfrm>
            <a:off x="245907" y="3311676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50" hasCustomPrompt="1"/>
          </p:nvPr>
        </p:nvSpPr>
        <p:spPr>
          <a:xfrm>
            <a:off x="245907" y="4943500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51" hasCustomPrompt="1"/>
          </p:nvPr>
        </p:nvSpPr>
        <p:spPr>
          <a:xfrm>
            <a:off x="4639547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idx="52" hasCustomPrompt="1"/>
          </p:nvPr>
        </p:nvSpPr>
        <p:spPr>
          <a:xfrm>
            <a:off x="4639547" y="3311676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idx="53" hasCustomPrompt="1"/>
          </p:nvPr>
        </p:nvSpPr>
        <p:spPr>
          <a:xfrm>
            <a:off x="4639547" y="4943500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1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"/>
          <p:cNvSpPr>
            <a:spLocks noGrp="1"/>
          </p:cNvSpPr>
          <p:nvPr>
            <p:ph sz="half" idx="36" hasCustomPrompt="1"/>
          </p:nvPr>
        </p:nvSpPr>
        <p:spPr>
          <a:xfrm>
            <a:off x="245907" y="1900800"/>
            <a:ext cx="2791385" cy="4583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37" hasCustomPrompt="1"/>
          </p:nvPr>
        </p:nvSpPr>
        <p:spPr>
          <a:xfrm>
            <a:off x="6097846" y="1900800"/>
            <a:ext cx="2791385" cy="4583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sz="half" idx="38" hasCustomPrompt="1"/>
          </p:nvPr>
        </p:nvSpPr>
        <p:spPr>
          <a:xfrm>
            <a:off x="3175200" y="1900800"/>
            <a:ext cx="2791385" cy="4583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4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13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7" y="168406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39" hasCustomPrompt="1"/>
          </p:nvPr>
        </p:nvSpPr>
        <p:spPr>
          <a:xfrm>
            <a:off x="3176175" y="168406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40" hasCustomPrompt="1"/>
          </p:nvPr>
        </p:nvSpPr>
        <p:spPr>
          <a:xfrm>
            <a:off x="6097329" y="168406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7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29" name="Content Placeholder 3"/>
          <p:cNvSpPr>
            <a:spLocks noGrp="1"/>
          </p:cNvSpPr>
          <p:nvPr>
            <p:ph sz="half" idx="36" hasCustomPrompt="1"/>
          </p:nvPr>
        </p:nvSpPr>
        <p:spPr>
          <a:xfrm>
            <a:off x="245907" y="1900799"/>
            <a:ext cx="2791385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30" name="Content Placeholder 3"/>
          <p:cNvSpPr>
            <a:spLocks noGrp="1"/>
          </p:cNvSpPr>
          <p:nvPr>
            <p:ph sz="half" idx="37" hasCustomPrompt="1"/>
          </p:nvPr>
        </p:nvSpPr>
        <p:spPr>
          <a:xfrm>
            <a:off x="6097846" y="1900799"/>
            <a:ext cx="2791385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37" name="Content Placeholder 3"/>
          <p:cNvSpPr>
            <a:spLocks noGrp="1"/>
          </p:cNvSpPr>
          <p:nvPr>
            <p:ph sz="half" idx="38" hasCustomPrompt="1"/>
          </p:nvPr>
        </p:nvSpPr>
        <p:spPr>
          <a:xfrm>
            <a:off x="3175200" y="1900799"/>
            <a:ext cx="2791385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41" name="Content Placeholder 3"/>
          <p:cNvSpPr>
            <a:spLocks noGrp="1"/>
          </p:cNvSpPr>
          <p:nvPr>
            <p:ph sz="half" idx="39" hasCustomPrompt="1"/>
          </p:nvPr>
        </p:nvSpPr>
        <p:spPr>
          <a:xfrm>
            <a:off x="245907" y="4324854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42" name="Content Placeholder 3"/>
          <p:cNvSpPr>
            <a:spLocks noGrp="1"/>
          </p:cNvSpPr>
          <p:nvPr>
            <p:ph sz="half" idx="40" hasCustomPrompt="1"/>
          </p:nvPr>
        </p:nvSpPr>
        <p:spPr>
          <a:xfrm>
            <a:off x="6097846" y="4324854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43" name="Content Placeholder 3"/>
          <p:cNvSpPr>
            <a:spLocks noGrp="1"/>
          </p:cNvSpPr>
          <p:nvPr>
            <p:ph sz="half" idx="41" hasCustomPrompt="1"/>
          </p:nvPr>
        </p:nvSpPr>
        <p:spPr>
          <a:xfrm>
            <a:off x="3175200" y="4324854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1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7" y="168406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idx="42" hasCustomPrompt="1"/>
          </p:nvPr>
        </p:nvSpPr>
        <p:spPr>
          <a:xfrm>
            <a:off x="3176175" y="168406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43" hasCustomPrompt="1"/>
          </p:nvPr>
        </p:nvSpPr>
        <p:spPr>
          <a:xfrm>
            <a:off x="6097329" y="168406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idx="44" hasCustomPrompt="1"/>
          </p:nvPr>
        </p:nvSpPr>
        <p:spPr>
          <a:xfrm>
            <a:off x="245907" y="411634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idx="45" hasCustomPrompt="1"/>
          </p:nvPr>
        </p:nvSpPr>
        <p:spPr>
          <a:xfrm>
            <a:off x="3176175" y="411634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45" name="Text Placeholder 2"/>
          <p:cNvSpPr>
            <a:spLocks noGrp="1"/>
          </p:cNvSpPr>
          <p:nvPr>
            <p:ph type="body" idx="46" hasCustomPrompt="1"/>
          </p:nvPr>
        </p:nvSpPr>
        <p:spPr>
          <a:xfrm>
            <a:off x="6097329" y="411634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9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5907" y="1900800"/>
            <a:ext cx="4256862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9" hasCustomPrompt="1"/>
          </p:nvPr>
        </p:nvSpPr>
        <p:spPr>
          <a:xfrm>
            <a:off x="4632369" y="1900800"/>
            <a:ext cx="4256862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20" hasCustomPrompt="1"/>
          </p:nvPr>
        </p:nvSpPr>
        <p:spPr>
          <a:xfrm>
            <a:off x="245907" y="4322070"/>
            <a:ext cx="4256862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31" name="Content Placeholder 3"/>
          <p:cNvSpPr>
            <a:spLocks noGrp="1"/>
          </p:cNvSpPr>
          <p:nvPr>
            <p:ph sz="half" idx="21" hasCustomPrompt="1"/>
          </p:nvPr>
        </p:nvSpPr>
        <p:spPr>
          <a:xfrm>
            <a:off x="4632369" y="4322070"/>
            <a:ext cx="4256862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7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7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4631158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245907" y="4111214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4631158" y="4111214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8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sz="half" idx="36" hasCustomPrompt="1"/>
          </p:nvPr>
        </p:nvSpPr>
        <p:spPr>
          <a:xfrm>
            <a:off x="245908" y="1900800"/>
            <a:ext cx="5721940" cy="4583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4" name="Content Placeholder 3"/>
          <p:cNvSpPr>
            <a:spLocks noGrp="1"/>
          </p:cNvSpPr>
          <p:nvPr>
            <p:ph sz="half" idx="37" hasCustomPrompt="1"/>
          </p:nvPr>
        </p:nvSpPr>
        <p:spPr>
          <a:xfrm>
            <a:off x="6101169" y="1900800"/>
            <a:ext cx="2791385" cy="4583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3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1684068"/>
            <a:ext cx="572233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38" hasCustomPrompt="1"/>
          </p:nvPr>
        </p:nvSpPr>
        <p:spPr>
          <a:xfrm>
            <a:off x="6100785" y="168406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1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36" hasCustomPrompt="1"/>
          </p:nvPr>
        </p:nvSpPr>
        <p:spPr>
          <a:xfrm>
            <a:off x="3176861" y="1900800"/>
            <a:ext cx="5721940" cy="4583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37" hasCustomPrompt="1"/>
          </p:nvPr>
        </p:nvSpPr>
        <p:spPr>
          <a:xfrm>
            <a:off x="245907" y="1900800"/>
            <a:ext cx="2791385" cy="4583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5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7" y="168406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38" hasCustomPrompt="1"/>
          </p:nvPr>
        </p:nvSpPr>
        <p:spPr>
          <a:xfrm>
            <a:off x="3176153" y="1684068"/>
            <a:ext cx="572233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3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36" hasCustomPrompt="1"/>
          </p:nvPr>
        </p:nvSpPr>
        <p:spPr>
          <a:xfrm>
            <a:off x="3176861" y="1900799"/>
            <a:ext cx="5721940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37" hasCustomPrompt="1"/>
          </p:nvPr>
        </p:nvSpPr>
        <p:spPr>
          <a:xfrm>
            <a:off x="245907" y="1900799"/>
            <a:ext cx="2791385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sz="half" idx="38" hasCustomPrompt="1"/>
          </p:nvPr>
        </p:nvSpPr>
        <p:spPr>
          <a:xfrm>
            <a:off x="3176861" y="4310016"/>
            <a:ext cx="5721940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9" name="Content Placeholder 3"/>
          <p:cNvSpPr>
            <a:spLocks noGrp="1"/>
          </p:cNvSpPr>
          <p:nvPr>
            <p:ph sz="half" idx="39" hasCustomPrompt="1"/>
          </p:nvPr>
        </p:nvSpPr>
        <p:spPr>
          <a:xfrm>
            <a:off x="245907" y="4310016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7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3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7" y="168406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40" hasCustomPrompt="1"/>
          </p:nvPr>
        </p:nvSpPr>
        <p:spPr>
          <a:xfrm>
            <a:off x="3176153" y="1684068"/>
            <a:ext cx="572233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41" hasCustomPrompt="1"/>
          </p:nvPr>
        </p:nvSpPr>
        <p:spPr>
          <a:xfrm>
            <a:off x="245907" y="4117492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idx="42" hasCustomPrompt="1"/>
          </p:nvPr>
        </p:nvSpPr>
        <p:spPr>
          <a:xfrm>
            <a:off x="3176153" y="4117492"/>
            <a:ext cx="572233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8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36" hasCustomPrompt="1"/>
          </p:nvPr>
        </p:nvSpPr>
        <p:spPr>
          <a:xfrm>
            <a:off x="252554" y="1900799"/>
            <a:ext cx="5721940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37" hasCustomPrompt="1"/>
          </p:nvPr>
        </p:nvSpPr>
        <p:spPr>
          <a:xfrm>
            <a:off x="6101169" y="1900799"/>
            <a:ext cx="2791385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38" hasCustomPrompt="1"/>
          </p:nvPr>
        </p:nvSpPr>
        <p:spPr>
          <a:xfrm>
            <a:off x="252554" y="4338891"/>
            <a:ext cx="5721940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9" name="Content Placeholder 3"/>
          <p:cNvSpPr>
            <a:spLocks noGrp="1"/>
          </p:cNvSpPr>
          <p:nvPr>
            <p:ph sz="half" idx="39" hasCustomPrompt="1"/>
          </p:nvPr>
        </p:nvSpPr>
        <p:spPr>
          <a:xfrm>
            <a:off x="6101169" y="4338891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7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idx="40" hasCustomPrompt="1"/>
          </p:nvPr>
        </p:nvSpPr>
        <p:spPr>
          <a:xfrm>
            <a:off x="251520" y="1684068"/>
            <a:ext cx="572233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100785" y="168406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41" hasCustomPrompt="1"/>
          </p:nvPr>
        </p:nvSpPr>
        <p:spPr>
          <a:xfrm>
            <a:off x="251520" y="4112498"/>
            <a:ext cx="572233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42" hasCustomPrompt="1"/>
          </p:nvPr>
        </p:nvSpPr>
        <p:spPr>
          <a:xfrm>
            <a:off x="6100785" y="411249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8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omura Standard Part 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8" name="Freeform 32"/>
          <p:cNvSpPr>
            <a:spLocks noChangeAspect="1"/>
          </p:cNvSpPr>
          <p:nvPr/>
        </p:nvSpPr>
        <p:spPr bwMode="auto">
          <a:xfrm>
            <a:off x="6005937" y="-1275"/>
            <a:ext cx="3145879" cy="2516400"/>
          </a:xfrm>
          <a:custGeom>
            <a:avLst/>
            <a:gdLst/>
            <a:ahLst/>
            <a:cxnLst>
              <a:cxn ang="0">
                <a:pos x="0" y="520"/>
              </a:cxn>
              <a:cxn ang="0">
                <a:pos x="505" y="1659"/>
              </a:cxn>
              <a:cxn ang="0">
                <a:pos x="2074" y="1659"/>
              </a:cxn>
              <a:cxn ang="0">
                <a:pos x="2074" y="0"/>
              </a:cxn>
              <a:cxn ang="0">
                <a:pos x="224" y="0"/>
              </a:cxn>
              <a:cxn ang="0">
                <a:pos x="0" y="520"/>
              </a:cxn>
              <a:cxn ang="0">
                <a:pos x="0" y="520"/>
              </a:cxn>
            </a:cxnLst>
            <a:rect l="0" t="0" r="r" b="b"/>
            <a:pathLst>
              <a:path w="2074" h="1659">
                <a:moveTo>
                  <a:pt x="0" y="520"/>
                </a:moveTo>
                <a:lnTo>
                  <a:pt x="505" y="1659"/>
                </a:lnTo>
                <a:lnTo>
                  <a:pt x="2074" y="1659"/>
                </a:lnTo>
                <a:lnTo>
                  <a:pt x="2074" y="0"/>
                </a:lnTo>
                <a:lnTo>
                  <a:pt x="224" y="0"/>
                </a:lnTo>
                <a:lnTo>
                  <a:pt x="0" y="520"/>
                </a:lnTo>
                <a:lnTo>
                  <a:pt x="0" y="520"/>
                </a:lnTo>
                <a:close/>
              </a:path>
            </a:pathLst>
          </a:custGeom>
          <a:solidFill>
            <a:srgbClr val="CA2627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252046" y="3888000"/>
            <a:ext cx="6646154" cy="507600"/>
          </a:xfrm>
          <a:prstGeom prst="rect">
            <a:avLst/>
          </a:prstGeom>
        </p:spPr>
        <p:txBody>
          <a:bodyPr lIns="0" tIns="72000" rIns="0" bIns="0" anchor="t" anchorCtr="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800" b="1" baseline="0"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Enter your subtitle here</a:t>
            </a:r>
            <a:endParaRPr lang="en-GB" dirty="0"/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252046" y="2880000"/>
            <a:ext cx="6646154" cy="858952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ct val="120000"/>
              </a:lnSpc>
              <a:defRPr sz="2400" baseline="0">
                <a:ea typeface="MS PGothic" pitchFamily="34" charset="-128"/>
              </a:defRPr>
            </a:lvl1pPr>
          </a:lstStyle>
          <a:p>
            <a:r>
              <a:rPr lang="en-US" dirty="0" smtClean="0"/>
              <a:t>Enter your title here</a:t>
            </a:r>
            <a:endParaRPr lang="en-GB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6453337"/>
            <a:ext cx="3655791" cy="239907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400" b="0" baseline="0"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Enter date here</a:t>
            </a:r>
            <a:endParaRPr lang="en-GB" dirty="0"/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539211" y="4869161"/>
            <a:ext cx="2259943" cy="1223417"/>
          </a:xfrm>
          <a:prstGeom prst="rect">
            <a:avLst/>
          </a:prstGeom>
        </p:spPr>
        <p:txBody>
          <a:bodyPr anchor="ctr" anchorCtr="0"/>
          <a:lstStyle>
            <a:lvl1pPr algn="r">
              <a:defRPr baseline="0"/>
            </a:lvl1pPr>
          </a:lstStyle>
          <a:p>
            <a:pPr lvl="0"/>
            <a:r>
              <a:rPr lang="en-GB" dirty="0" smtClean="0"/>
              <a:t>Client logo here</a:t>
            </a:r>
            <a:endParaRPr lang="en-GB" dirty="0"/>
          </a:p>
        </p:txBody>
      </p:sp>
      <p:sp>
        <p:nvSpPr>
          <p:cNvPr id="21" name="Text Box 11"/>
          <p:cNvSpPr txBox="1">
            <a:spLocks noChangeArrowheads="1"/>
          </p:cNvSpPr>
          <p:nvPr/>
        </p:nvSpPr>
        <p:spPr bwMode="ltGray">
          <a:xfrm>
            <a:off x="6561363" y="6314838"/>
            <a:ext cx="2237792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algn="r">
              <a:defRPr/>
            </a:pPr>
            <a:r>
              <a:rPr kumimoji="0" lang="en-GB" altLang="ja-JP" sz="900" baseline="0" dirty="0">
                <a:ea typeface="ＭＳ Ｐゴシック" pitchFamily="50" charset="-128"/>
                <a:cs typeface="Arial" charset="0"/>
              </a:rPr>
              <a:t>STRICTLY PRIVATE AND CONFIDENTIAL</a:t>
            </a:r>
          </a:p>
        </p:txBody>
      </p:sp>
      <p:sp>
        <p:nvSpPr>
          <p:cNvPr id="22" name="Text Placeholder 31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4869160"/>
            <a:ext cx="3655791" cy="79208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400" baseline="0">
                <a:ea typeface="MS PGothic" pitchFamily="34" charset="-128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Business Division</a:t>
            </a:r>
            <a:br>
              <a:rPr lang="en-US" dirty="0" smtClean="0"/>
            </a:br>
            <a:r>
              <a:rPr lang="en-US" dirty="0" smtClean="0"/>
              <a:t>Business Subdivision</a:t>
            </a:r>
            <a:br>
              <a:rPr lang="en-US" dirty="0" smtClean="0"/>
            </a:br>
            <a:r>
              <a:rPr lang="en-US" dirty="0" smtClean="0"/>
              <a:t>Region Label</a:t>
            </a:r>
            <a:endParaRPr lang="en-GB" dirty="0"/>
          </a:p>
        </p:txBody>
      </p:sp>
      <p:sp>
        <p:nvSpPr>
          <p:cNvPr id="23" name="Text Placeholder 31"/>
          <p:cNvSpPr>
            <a:spLocks noGrp="1"/>
          </p:cNvSpPr>
          <p:nvPr>
            <p:ph type="body" sz="quarter" idx="17" hasCustomPrompt="1"/>
          </p:nvPr>
        </p:nvSpPr>
        <p:spPr>
          <a:xfrm>
            <a:off x="251520" y="5821288"/>
            <a:ext cx="3655791" cy="47200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400" baseline="0">
                <a:ea typeface="MS PGothic" pitchFamily="34" charset="-128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Author / Presenter name</a:t>
            </a:r>
            <a:br>
              <a:rPr lang="en-US" dirty="0" smtClean="0"/>
            </a:br>
            <a:r>
              <a:rPr lang="en-US" dirty="0" smtClean="0"/>
              <a:t>Author / Presenter name</a:t>
            </a:r>
            <a:endParaRPr lang="en-GB" dirty="0"/>
          </a:p>
        </p:txBody>
      </p:sp>
      <p:sp>
        <p:nvSpPr>
          <p:cNvPr id="24" name="Text Box 11"/>
          <p:cNvSpPr txBox="1">
            <a:spLocks noChangeArrowheads="1"/>
          </p:cNvSpPr>
          <p:nvPr/>
        </p:nvSpPr>
        <p:spPr bwMode="ltGray">
          <a:xfrm>
            <a:off x="8271767" y="6577300"/>
            <a:ext cx="527388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algn="r">
              <a:defRPr/>
            </a:pPr>
            <a:r>
              <a:rPr kumimoji="0" lang="en-GB" altLang="ja-JP" sz="900" baseline="0" dirty="0" smtClean="0">
                <a:ea typeface="ＭＳ Ｐゴシック" pitchFamily="50" charset="-128"/>
                <a:cs typeface="Arial" charset="0"/>
              </a:rPr>
              <a:t>© Nomura</a:t>
            </a:r>
            <a:endParaRPr kumimoji="0" lang="en-GB" altLang="ja-JP" sz="900" baseline="0" dirty="0">
              <a:ea typeface="ＭＳ Ｐゴシック" pitchFamily="50" charset="-128"/>
              <a:cs typeface="Arial" charset="0"/>
            </a:endParaRPr>
          </a:p>
        </p:txBody>
      </p:sp>
      <p:pic>
        <p:nvPicPr>
          <p:cNvPr id="29" name="Picture 2" descr="\\Europe\Data\Creative_Media\02001-03000\02154 Landor Project\PowerPoint Template\Assets\200339868_PPT.jpg"/>
          <p:cNvPicPr>
            <a:picLocks noChangeAspect="1" noChangeArrowheads="1"/>
          </p:cNvPicPr>
          <p:nvPr/>
        </p:nvPicPr>
        <p:blipFill>
          <a:blip r:embed="rId2" cstate="print"/>
          <a:srcRect l="8281" b="7581"/>
          <a:stretch>
            <a:fillRect/>
          </a:stretch>
        </p:blipFill>
        <p:spPr bwMode="auto">
          <a:xfrm>
            <a:off x="0" y="0"/>
            <a:ext cx="3594526" cy="2514246"/>
          </a:xfrm>
          <a:prstGeom prst="rect">
            <a:avLst/>
          </a:prstGeom>
          <a:noFill/>
        </p:spPr>
      </p:pic>
      <p:sp>
        <p:nvSpPr>
          <p:cNvPr id="31" name="Freeform 19"/>
          <p:cNvSpPr>
            <a:spLocks/>
          </p:cNvSpPr>
          <p:nvPr/>
        </p:nvSpPr>
        <p:spPr bwMode="auto">
          <a:xfrm>
            <a:off x="2303888" y="-10800"/>
            <a:ext cx="2370138" cy="2509838"/>
          </a:xfrm>
          <a:custGeom>
            <a:avLst/>
            <a:gdLst/>
            <a:ahLst/>
            <a:cxnLst>
              <a:cxn ang="0">
                <a:pos x="1493" y="0"/>
              </a:cxn>
              <a:cxn ang="0">
                <a:pos x="663" y="0"/>
              </a:cxn>
              <a:cxn ang="0">
                <a:pos x="0" y="1581"/>
              </a:cxn>
              <a:cxn ang="0">
                <a:pos x="832" y="1581"/>
              </a:cxn>
              <a:cxn ang="0">
                <a:pos x="1493" y="0"/>
              </a:cxn>
            </a:cxnLst>
            <a:rect l="0" t="0" r="r" b="b"/>
            <a:pathLst>
              <a:path w="1493" h="1581">
                <a:moveTo>
                  <a:pt x="1493" y="0"/>
                </a:moveTo>
                <a:lnTo>
                  <a:pt x="663" y="0"/>
                </a:lnTo>
                <a:lnTo>
                  <a:pt x="0" y="1581"/>
                </a:lnTo>
                <a:lnTo>
                  <a:pt x="832" y="1581"/>
                </a:lnTo>
                <a:lnTo>
                  <a:pt x="1493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3" name="Freeform 25"/>
          <p:cNvSpPr>
            <a:spLocks/>
          </p:cNvSpPr>
          <p:nvPr/>
        </p:nvSpPr>
        <p:spPr bwMode="auto">
          <a:xfrm>
            <a:off x="5499526" y="1171888"/>
            <a:ext cx="963613" cy="1343025"/>
          </a:xfrm>
          <a:custGeom>
            <a:avLst/>
            <a:gdLst/>
            <a:ahLst/>
            <a:cxnLst>
              <a:cxn ang="0">
                <a:pos x="135" y="846"/>
              </a:cxn>
              <a:cxn ang="0">
                <a:pos x="607" y="846"/>
              </a:cxn>
              <a:cxn ang="0">
                <a:pos x="230" y="0"/>
              </a:cxn>
              <a:cxn ang="0">
                <a:pos x="0" y="532"/>
              </a:cxn>
              <a:cxn ang="0">
                <a:pos x="135" y="846"/>
              </a:cxn>
            </a:cxnLst>
            <a:rect l="0" t="0" r="r" b="b"/>
            <a:pathLst>
              <a:path w="607" h="846">
                <a:moveTo>
                  <a:pt x="135" y="846"/>
                </a:moveTo>
                <a:lnTo>
                  <a:pt x="607" y="846"/>
                </a:lnTo>
                <a:lnTo>
                  <a:pt x="230" y="0"/>
                </a:lnTo>
                <a:lnTo>
                  <a:pt x="0" y="532"/>
                </a:lnTo>
                <a:lnTo>
                  <a:pt x="135" y="846"/>
                </a:lnTo>
                <a:close/>
              </a:path>
            </a:pathLst>
          </a:custGeom>
          <a:solidFill>
            <a:srgbClr val="CA242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4" name="Freeform 33"/>
          <p:cNvSpPr>
            <a:spLocks/>
          </p:cNvSpPr>
          <p:nvPr/>
        </p:nvSpPr>
        <p:spPr bwMode="auto">
          <a:xfrm>
            <a:off x="4270801" y="828988"/>
            <a:ext cx="1241425" cy="1685925"/>
          </a:xfrm>
          <a:custGeom>
            <a:avLst/>
            <a:gdLst/>
            <a:ahLst/>
            <a:cxnLst>
              <a:cxn ang="0">
                <a:pos x="0" y="1062"/>
              </a:cxn>
              <a:cxn ang="0">
                <a:pos x="647" y="1062"/>
              </a:cxn>
              <a:cxn ang="0">
                <a:pos x="782" y="748"/>
              </a:cxn>
              <a:cxn ang="0">
                <a:pos x="459" y="0"/>
              </a:cxn>
              <a:cxn ang="0">
                <a:pos x="0" y="1062"/>
              </a:cxn>
            </a:cxnLst>
            <a:rect l="0" t="0" r="r" b="b"/>
            <a:pathLst>
              <a:path w="782" h="1062">
                <a:moveTo>
                  <a:pt x="0" y="1062"/>
                </a:moveTo>
                <a:lnTo>
                  <a:pt x="647" y="1062"/>
                </a:lnTo>
                <a:lnTo>
                  <a:pt x="782" y="748"/>
                </a:lnTo>
                <a:lnTo>
                  <a:pt x="459" y="0"/>
                </a:lnTo>
                <a:lnTo>
                  <a:pt x="0" y="1062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5" name="Freeform 34"/>
          <p:cNvSpPr>
            <a:spLocks/>
          </p:cNvSpPr>
          <p:nvPr/>
        </p:nvSpPr>
        <p:spPr bwMode="auto">
          <a:xfrm>
            <a:off x="5339188" y="-1275"/>
            <a:ext cx="685800" cy="11731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327" y="739"/>
              </a:cxn>
              <a:cxn ang="0">
                <a:pos x="432" y="496"/>
              </a:cxn>
              <a:cxn ang="0">
                <a:pos x="210" y="0"/>
              </a:cxn>
              <a:cxn ang="0">
                <a:pos x="0" y="0"/>
              </a:cxn>
            </a:cxnLst>
            <a:rect l="0" t="0" r="r" b="b"/>
            <a:pathLst>
              <a:path w="432" h="739">
                <a:moveTo>
                  <a:pt x="0" y="0"/>
                </a:moveTo>
                <a:lnTo>
                  <a:pt x="0" y="0"/>
                </a:lnTo>
                <a:lnTo>
                  <a:pt x="327" y="739"/>
                </a:lnTo>
                <a:lnTo>
                  <a:pt x="432" y="496"/>
                </a:lnTo>
                <a:lnTo>
                  <a:pt x="210" y="0"/>
                </a:lnTo>
                <a:lnTo>
                  <a:pt x="0" y="0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6" name="Freeform 35"/>
          <p:cNvSpPr>
            <a:spLocks/>
          </p:cNvSpPr>
          <p:nvPr/>
        </p:nvSpPr>
        <p:spPr bwMode="auto">
          <a:xfrm>
            <a:off x="5663038" y="-1275"/>
            <a:ext cx="692150" cy="787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22" y="496"/>
              </a:cxn>
              <a:cxn ang="0">
                <a:pos x="436" y="0"/>
              </a:cxn>
              <a:cxn ang="0">
                <a:pos x="0" y="0"/>
              </a:cxn>
            </a:cxnLst>
            <a:rect l="0" t="0" r="r" b="b"/>
            <a:pathLst>
              <a:path w="436" h="496">
                <a:moveTo>
                  <a:pt x="0" y="0"/>
                </a:moveTo>
                <a:lnTo>
                  <a:pt x="222" y="496"/>
                </a:lnTo>
                <a:lnTo>
                  <a:pt x="436" y="0"/>
                </a:lnTo>
                <a:lnTo>
                  <a:pt x="0" y="0"/>
                </a:lnTo>
                <a:close/>
              </a:path>
            </a:pathLst>
          </a:custGeom>
          <a:solidFill>
            <a:srgbClr val="A6181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7" name="Freeform 36"/>
          <p:cNvSpPr>
            <a:spLocks/>
          </p:cNvSpPr>
          <p:nvPr/>
        </p:nvSpPr>
        <p:spPr bwMode="auto">
          <a:xfrm>
            <a:off x="4989938" y="-1275"/>
            <a:ext cx="877888" cy="2017713"/>
          </a:xfrm>
          <a:custGeom>
            <a:avLst/>
            <a:gdLst/>
            <a:ahLst/>
            <a:cxnLst>
              <a:cxn ang="0">
                <a:pos x="0" y="523"/>
              </a:cxn>
              <a:cxn ang="0">
                <a:pos x="323" y="1271"/>
              </a:cxn>
              <a:cxn ang="0">
                <a:pos x="553" y="739"/>
              </a:cxn>
              <a:cxn ang="0">
                <a:pos x="226" y="0"/>
              </a:cxn>
              <a:cxn ang="0">
                <a:pos x="0" y="523"/>
              </a:cxn>
            </a:cxnLst>
            <a:rect l="0" t="0" r="r" b="b"/>
            <a:pathLst>
              <a:path w="553" h="1271">
                <a:moveTo>
                  <a:pt x="0" y="523"/>
                </a:moveTo>
                <a:lnTo>
                  <a:pt x="323" y="1271"/>
                </a:lnTo>
                <a:lnTo>
                  <a:pt x="553" y="739"/>
                </a:lnTo>
                <a:lnTo>
                  <a:pt x="226" y="0"/>
                </a:lnTo>
                <a:lnTo>
                  <a:pt x="0" y="523"/>
                </a:lnTo>
                <a:close/>
              </a:path>
            </a:pathLst>
          </a:custGeom>
          <a:solidFill>
            <a:srgbClr val="AF1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8" name="Freeform 30"/>
          <p:cNvSpPr>
            <a:spLocks/>
          </p:cNvSpPr>
          <p:nvPr/>
        </p:nvSpPr>
        <p:spPr bwMode="auto">
          <a:xfrm>
            <a:off x="4640688" y="-1275"/>
            <a:ext cx="717550" cy="830263"/>
          </a:xfrm>
          <a:custGeom>
            <a:avLst/>
            <a:gdLst/>
            <a:ahLst/>
            <a:cxnLst>
              <a:cxn ang="0">
                <a:pos x="452" y="0"/>
              </a:cxn>
              <a:cxn ang="0">
                <a:pos x="452" y="0"/>
              </a:cxn>
              <a:cxn ang="0">
                <a:pos x="0" y="0"/>
              </a:cxn>
              <a:cxn ang="0">
                <a:pos x="226" y="523"/>
              </a:cxn>
              <a:cxn ang="0">
                <a:pos x="447" y="7"/>
              </a:cxn>
              <a:cxn ang="0">
                <a:pos x="452" y="0"/>
              </a:cxn>
            </a:cxnLst>
            <a:rect l="0" t="0" r="r" b="b"/>
            <a:pathLst>
              <a:path w="452" h="523">
                <a:moveTo>
                  <a:pt x="452" y="0"/>
                </a:moveTo>
                <a:lnTo>
                  <a:pt x="452" y="0"/>
                </a:lnTo>
                <a:lnTo>
                  <a:pt x="0" y="0"/>
                </a:lnTo>
                <a:lnTo>
                  <a:pt x="226" y="523"/>
                </a:lnTo>
                <a:lnTo>
                  <a:pt x="447" y="7"/>
                </a:lnTo>
                <a:lnTo>
                  <a:pt x="452" y="0"/>
                </a:lnTo>
                <a:close/>
              </a:path>
            </a:pathLst>
          </a:custGeom>
          <a:solidFill>
            <a:srgbClr val="A2171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9" name="Freeform 31"/>
          <p:cNvSpPr>
            <a:spLocks/>
          </p:cNvSpPr>
          <p:nvPr/>
        </p:nvSpPr>
        <p:spPr bwMode="auto">
          <a:xfrm>
            <a:off x="3594526" y="-1275"/>
            <a:ext cx="1414463" cy="2516188"/>
          </a:xfrm>
          <a:custGeom>
            <a:avLst/>
            <a:gdLst/>
            <a:ahLst/>
            <a:cxnLst>
              <a:cxn ang="0">
                <a:pos x="667" y="7"/>
              </a:cxn>
              <a:cxn ang="0">
                <a:pos x="665" y="0"/>
              </a:cxn>
              <a:cxn ang="0">
                <a:pos x="0" y="1585"/>
              </a:cxn>
              <a:cxn ang="0">
                <a:pos x="432" y="1585"/>
              </a:cxn>
              <a:cxn ang="0">
                <a:pos x="891" y="523"/>
              </a:cxn>
              <a:cxn ang="0">
                <a:pos x="667" y="7"/>
              </a:cxn>
            </a:cxnLst>
            <a:rect l="0" t="0" r="r" b="b"/>
            <a:pathLst>
              <a:path w="891" h="1585">
                <a:moveTo>
                  <a:pt x="667" y="7"/>
                </a:moveTo>
                <a:lnTo>
                  <a:pt x="665" y="0"/>
                </a:lnTo>
                <a:lnTo>
                  <a:pt x="0" y="1585"/>
                </a:lnTo>
                <a:lnTo>
                  <a:pt x="432" y="1585"/>
                </a:lnTo>
                <a:lnTo>
                  <a:pt x="891" y="523"/>
                </a:lnTo>
                <a:lnTo>
                  <a:pt x="667" y="7"/>
                </a:lnTo>
                <a:close/>
              </a:path>
            </a:pathLst>
          </a:custGeom>
          <a:solidFill>
            <a:srgbClr val="AF1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0" name="Freeform 32"/>
          <p:cNvSpPr>
            <a:spLocks/>
          </p:cNvSpPr>
          <p:nvPr/>
        </p:nvSpPr>
        <p:spPr bwMode="auto">
          <a:xfrm>
            <a:off x="2281663" y="-1275"/>
            <a:ext cx="2381250" cy="2516188"/>
          </a:xfrm>
          <a:custGeom>
            <a:avLst/>
            <a:gdLst/>
            <a:ahLst/>
            <a:cxnLst>
              <a:cxn ang="0">
                <a:pos x="667" y="0"/>
              </a:cxn>
              <a:cxn ang="0">
                <a:pos x="0" y="1585"/>
              </a:cxn>
              <a:cxn ang="0">
                <a:pos x="833" y="1585"/>
              </a:cxn>
              <a:cxn ang="0">
                <a:pos x="1500" y="0"/>
              </a:cxn>
              <a:cxn ang="0">
                <a:pos x="667" y="0"/>
              </a:cxn>
            </a:cxnLst>
            <a:rect l="0" t="0" r="r" b="b"/>
            <a:pathLst>
              <a:path w="1500" h="1585">
                <a:moveTo>
                  <a:pt x="667" y="0"/>
                </a:moveTo>
                <a:lnTo>
                  <a:pt x="0" y="1585"/>
                </a:lnTo>
                <a:lnTo>
                  <a:pt x="833" y="1585"/>
                </a:lnTo>
                <a:lnTo>
                  <a:pt x="1500" y="0"/>
                </a:lnTo>
                <a:lnTo>
                  <a:pt x="667" y="0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5" name="Picture 3" descr="O:\Logo_Library\N\NOMURA\A4\NOMURA_A4_CMYK_WHITE.e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9752" y="310690"/>
            <a:ext cx="1260140" cy="216024"/>
          </a:xfrm>
          <a:prstGeom prst="rect">
            <a:avLst/>
          </a:prstGeom>
          <a:noFill/>
        </p:spPr>
      </p:pic>
      <p:sp>
        <p:nvSpPr>
          <p:cNvPr id="46" name="TextBox 45"/>
          <p:cNvSpPr txBox="1"/>
          <p:nvPr/>
        </p:nvSpPr>
        <p:spPr bwMode="white">
          <a:xfrm>
            <a:off x="7020524" y="558527"/>
            <a:ext cx="180911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i="1" dirty="0" smtClean="0">
                <a:solidFill>
                  <a:schemeClr val="bg1"/>
                </a:solidFill>
              </a:rPr>
              <a:t>Connecting</a:t>
            </a:r>
            <a:r>
              <a:rPr lang="en-GB" sz="900" i="1" baseline="0" dirty="0" smtClean="0">
                <a:solidFill>
                  <a:schemeClr val="bg1"/>
                </a:solidFill>
              </a:rPr>
              <a:t> Markets East &amp; West</a:t>
            </a:r>
            <a:endParaRPr lang="en-GB" sz="900" i="1" dirty="0">
              <a:solidFill>
                <a:schemeClr val="bg1"/>
              </a:solidFill>
            </a:endParaRPr>
          </a:p>
        </p:txBody>
      </p:sp>
      <p:sp>
        <p:nvSpPr>
          <p:cNvPr id="25" name="Freeform 32"/>
          <p:cNvSpPr>
            <a:spLocks noChangeAspect="1"/>
          </p:cNvSpPr>
          <p:nvPr userDrawn="1"/>
        </p:nvSpPr>
        <p:spPr bwMode="auto">
          <a:xfrm>
            <a:off x="6005937" y="-1275"/>
            <a:ext cx="3145879" cy="2516400"/>
          </a:xfrm>
          <a:custGeom>
            <a:avLst/>
            <a:gdLst/>
            <a:ahLst/>
            <a:cxnLst>
              <a:cxn ang="0">
                <a:pos x="0" y="520"/>
              </a:cxn>
              <a:cxn ang="0">
                <a:pos x="505" y="1659"/>
              </a:cxn>
              <a:cxn ang="0">
                <a:pos x="2074" y="1659"/>
              </a:cxn>
              <a:cxn ang="0">
                <a:pos x="2074" y="0"/>
              </a:cxn>
              <a:cxn ang="0">
                <a:pos x="224" y="0"/>
              </a:cxn>
              <a:cxn ang="0">
                <a:pos x="0" y="520"/>
              </a:cxn>
              <a:cxn ang="0">
                <a:pos x="0" y="520"/>
              </a:cxn>
            </a:cxnLst>
            <a:rect l="0" t="0" r="r" b="b"/>
            <a:pathLst>
              <a:path w="2074" h="1659">
                <a:moveTo>
                  <a:pt x="0" y="520"/>
                </a:moveTo>
                <a:lnTo>
                  <a:pt x="505" y="1659"/>
                </a:lnTo>
                <a:lnTo>
                  <a:pt x="2074" y="1659"/>
                </a:lnTo>
                <a:lnTo>
                  <a:pt x="2074" y="0"/>
                </a:lnTo>
                <a:lnTo>
                  <a:pt x="224" y="0"/>
                </a:lnTo>
                <a:lnTo>
                  <a:pt x="0" y="520"/>
                </a:lnTo>
                <a:lnTo>
                  <a:pt x="0" y="520"/>
                </a:lnTo>
                <a:close/>
              </a:path>
            </a:pathLst>
          </a:custGeom>
          <a:solidFill>
            <a:srgbClr val="CA2627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6" name="Text Box 11"/>
          <p:cNvSpPr txBox="1">
            <a:spLocks noChangeArrowheads="1"/>
          </p:cNvSpPr>
          <p:nvPr userDrawn="1"/>
        </p:nvSpPr>
        <p:spPr bwMode="ltGray">
          <a:xfrm>
            <a:off x="6561363" y="6314838"/>
            <a:ext cx="2237792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algn="r">
              <a:defRPr/>
            </a:pPr>
            <a:r>
              <a:rPr kumimoji="0" lang="en-GB" altLang="ja-JP" sz="900" baseline="0" dirty="0">
                <a:ea typeface="ＭＳ Ｐゴシック" pitchFamily="50" charset="-128"/>
                <a:cs typeface="Arial" charset="0"/>
              </a:rPr>
              <a:t>STRICTLY PRIVATE AND CONFIDENTIAL</a:t>
            </a:r>
          </a:p>
        </p:txBody>
      </p:sp>
      <p:sp>
        <p:nvSpPr>
          <p:cNvPr id="27" name="Text Box 11"/>
          <p:cNvSpPr txBox="1">
            <a:spLocks noChangeArrowheads="1"/>
          </p:cNvSpPr>
          <p:nvPr userDrawn="1"/>
        </p:nvSpPr>
        <p:spPr bwMode="ltGray">
          <a:xfrm>
            <a:off x="8271767" y="6577300"/>
            <a:ext cx="527388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algn="r">
              <a:defRPr/>
            </a:pPr>
            <a:r>
              <a:rPr kumimoji="0" lang="en-GB" altLang="ja-JP" sz="900" baseline="0" dirty="0" smtClean="0">
                <a:ea typeface="ＭＳ Ｐゴシック" pitchFamily="50" charset="-128"/>
                <a:cs typeface="Arial" charset="0"/>
              </a:rPr>
              <a:t>© Nomura</a:t>
            </a:r>
            <a:endParaRPr kumimoji="0" lang="en-GB" altLang="ja-JP" sz="900" baseline="0" dirty="0">
              <a:ea typeface="ＭＳ Ｐゴシック" pitchFamily="50" charset="-128"/>
              <a:cs typeface="Arial" charset="0"/>
            </a:endParaRPr>
          </a:p>
        </p:txBody>
      </p:sp>
      <p:pic>
        <p:nvPicPr>
          <p:cNvPr id="28" name="Picture 2" descr="\\Europe\Data\Creative_Media\02001-03000\02154 Landor Project\PowerPoint Template\Assets\200339868_PPT.jpg"/>
          <p:cNvPicPr>
            <a:picLocks noChangeAspect="1" noChangeArrowheads="1"/>
          </p:cNvPicPr>
          <p:nvPr userDrawn="1"/>
        </p:nvPicPr>
        <p:blipFill>
          <a:blip r:embed="rId2" cstate="print"/>
          <a:srcRect l="8281" b="7581"/>
          <a:stretch>
            <a:fillRect/>
          </a:stretch>
        </p:blipFill>
        <p:spPr bwMode="auto">
          <a:xfrm>
            <a:off x="0" y="0"/>
            <a:ext cx="3594526" cy="2514246"/>
          </a:xfrm>
          <a:prstGeom prst="rect">
            <a:avLst/>
          </a:prstGeom>
          <a:noFill/>
        </p:spPr>
      </p:pic>
      <p:sp>
        <p:nvSpPr>
          <p:cNvPr id="30" name="Freeform 19"/>
          <p:cNvSpPr>
            <a:spLocks/>
          </p:cNvSpPr>
          <p:nvPr userDrawn="1"/>
        </p:nvSpPr>
        <p:spPr bwMode="auto">
          <a:xfrm>
            <a:off x="2303888" y="-10800"/>
            <a:ext cx="2370138" cy="2509838"/>
          </a:xfrm>
          <a:custGeom>
            <a:avLst/>
            <a:gdLst/>
            <a:ahLst/>
            <a:cxnLst>
              <a:cxn ang="0">
                <a:pos x="1493" y="0"/>
              </a:cxn>
              <a:cxn ang="0">
                <a:pos x="663" y="0"/>
              </a:cxn>
              <a:cxn ang="0">
                <a:pos x="0" y="1581"/>
              </a:cxn>
              <a:cxn ang="0">
                <a:pos x="832" y="1581"/>
              </a:cxn>
              <a:cxn ang="0">
                <a:pos x="1493" y="0"/>
              </a:cxn>
            </a:cxnLst>
            <a:rect l="0" t="0" r="r" b="b"/>
            <a:pathLst>
              <a:path w="1493" h="1581">
                <a:moveTo>
                  <a:pt x="1493" y="0"/>
                </a:moveTo>
                <a:lnTo>
                  <a:pt x="663" y="0"/>
                </a:lnTo>
                <a:lnTo>
                  <a:pt x="0" y="1581"/>
                </a:lnTo>
                <a:lnTo>
                  <a:pt x="832" y="1581"/>
                </a:lnTo>
                <a:lnTo>
                  <a:pt x="1493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2" name="Freeform 25"/>
          <p:cNvSpPr>
            <a:spLocks/>
          </p:cNvSpPr>
          <p:nvPr userDrawn="1"/>
        </p:nvSpPr>
        <p:spPr bwMode="auto">
          <a:xfrm>
            <a:off x="5499526" y="1171888"/>
            <a:ext cx="963613" cy="1343025"/>
          </a:xfrm>
          <a:custGeom>
            <a:avLst/>
            <a:gdLst/>
            <a:ahLst/>
            <a:cxnLst>
              <a:cxn ang="0">
                <a:pos x="135" y="846"/>
              </a:cxn>
              <a:cxn ang="0">
                <a:pos x="607" y="846"/>
              </a:cxn>
              <a:cxn ang="0">
                <a:pos x="230" y="0"/>
              </a:cxn>
              <a:cxn ang="0">
                <a:pos x="0" y="532"/>
              </a:cxn>
              <a:cxn ang="0">
                <a:pos x="135" y="846"/>
              </a:cxn>
            </a:cxnLst>
            <a:rect l="0" t="0" r="r" b="b"/>
            <a:pathLst>
              <a:path w="607" h="846">
                <a:moveTo>
                  <a:pt x="135" y="846"/>
                </a:moveTo>
                <a:lnTo>
                  <a:pt x="607" y="846"/>
                </a:lnTo>
                <a:lnTo>
                  <a:pt x="230" y="0"/>
                </a:lnTo>
                <a:lnTo>
                  <a:pt x="0" y="532"/>
                </a:lnTo>
                <a:lnTo>
                  <a:pt x="135" y="846"/>
                </a:lnTo>
                <a:close/>
              </a:path>
            </a:pathLst>
          </a:custGeom>
          <a:solidFill>
            <a:srgbClr val="CA242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auto">
          <a:xfrm>
            <a:off x="4270801" y="828988"/>
            <a:ext cx="1241425" cy="1685925"/>
          </a:xfrm>
          <a:custGeom>
            <a:avLst/>
            <a:gdLst/>
            <a:ahLst/>
            <a:cxnLst>
              <a:cxn ang="0">
                <a:pos x="0" y="1062"/>
              </a:cxn>
              <a:cxn ang="0">
                <a:pos x="647" y="1062"/>
              </a:cxn>
              <a:cxn ang="0">
                <a:pos x="782" y="748"/>
              </a:cxn>
              <a:cxn ang="0">
                <a:pos x="459" y="0"/>
              </a:cxn>
              <a:cxn ang="0">
                <a:pos x="0" y="1062"/>
              </a:cxn>
            </a:cxnLst>
            <a:rect l="0" t="0" r="r" b="b"/>
            <a:pathLst>
              <a:path w="782" h="1062">
                <a:moveTo>
                  <a:pt x="0" y="1062"/>
                </a:moveTo>
                <a:lnTo>
                  <a:pt x="647" y="1062"/>
                </a:lnTo>
                <a:lnTo>
                  <a:pt x="782" y="748"/>
                </a:lnTo>
                <a:lnTo>
                  <a:pt x="459" y="0"/>
                </a:lnTo>
                <a:lnTo>
                  <a:pt x="0" y="1062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auto">
          <a:xfrm>
            <a:off x="5339188" y="-1275"/>
            <a:ext cx="685800" cy="11731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327" y="739"/>
              </a:cxn>
              <a:cxn ang="0">
                <a:pos x="432" y="496"/>
              </a:cxn>
              <a:cxn ang="0">
                <a:pos x="210" y="0"/>
              </a:cxn>
              <a:cxn ang="0">
                <a:pos x="0" y="0"/>
              </a:cxn>
            </a:cxnLst>
            <a:rect l="0" t="0" r="r" b="b"/>
            <a:pathLst>
              <a:path w="432" h="739">
                <a:moveTo>
                  <a:pt x="0" y="0"/>
                </a:moveTo>
                <a:lnTo>
                  <a:pt x="0" y="0"/>
                </a:lnTo>
                <a:lnTo>
                  <a:pt x="327" y="739"/>
                </a:lnTo>
                <a:lnTo>
                  <a:pt x="432" y="496"/>
                </a:lnTo>
                <a:lnTo>
                  <a:pt x="210" y="0"/>
                </a:lnTo>
                <a:lnTo>
                  <a:pt x="0" y="0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auto">
          <a:xfrm>
            <a:off x="5663038" y="-1275"/>
            <a:ext cx="692150" cy="787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22" y="496"/>
              </a:cxn>
              <a:cxn ang="0">
                <a:pos x="436" y="0"/>
              </a:cxn>
              <a:cxn ang="0">
                <a:pos x="0" y="0"/>
              </a:cxn>
            </a:cxnLst>
            <a:rect l="0" t="0" r="r" b="b"/>
            <a:pathLst>
              <a:path w="436" h="496">
                <a:moveTo>
                  <a:pt x="0" y="0"/>
                </a:moveTo>
                <a:lnTo>
                  <a:pt x="222" y="496"/>
                </a:lnTo>
                <a:lnTo>
                  <a:pt x="436" y="0"/>
                </a:lnTo>
                <a:lnTo>
                  <a:pt x="0" y="0"/>
                </a:lnTo>
                <a:close/>
              </a:path>
            </a:pathLst>
          </a:custGeom>
          <a:solidFill>
            <a:srgbClr val="A6181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auto">
          <a:xfrm>
            <a:off x="4989938" y="-1275"/>
            <a:ext cx="877888" cy="2017713"/>
          </a:xfrm>
          <a:custGeom>
            <a:avLst/>
            <a:gdLst/>
            <a:ahLst/>
            <a:cxnLst>
              <a:cxn ang="0">
                <a:pos x="0" y="523"/>
              </a:cxn>
              <a:cxn ang="0">
                <a:pos x="323" y="1271"/>
              </a:cxn>
              <a:cxn ang="0">
                <a:pos x="553" y="739"/>
              </a:cxn>
              <a:cxn ang="0">
                <a:pos x="226" y="0"/>
              </a:cxn>
              <a:cxn ang="0">
                <a:pos x="0" y="523"/>
              </a:cxn>
            </a:cxnLst>
            <a:rect l="0" t="0" r="r" b="b"/>
            <a:pathLst>
              <a:path w="553" h="1271">
                <a:moveTo>
                  <a:pt x="0" y="523"/>
                </a:moveTo>
                <a:lnTo>
                  <a:pt x="323" y="1271"/>
                </a:lnTo>
                <a:lnTo>
                  <a:pt x="553" y="739"/>
                </a:lnTo>
                <a:lnTo>
                  <a:pt x="226" y="0"/>
                </a:lnTo>
                <a:lnTo>
                  <a:pt x="0" y="523"/>
                </a:lnTo>
                <a:close/>
              </a:path>
            </a:pathLst>
          </a:custGeom>
          <a:solidFill>
            <a:srgbClr val="AF1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7" name="Freeform 30"/>
          <p:cNvSpPr>
            <a:spLocks/>
          </p:cNvSpPr>
          <p:nvPr userDrawn="1"/>
        </p:nvSpPr>
        <p:spPr bwMode="auto">
          <a:xfrm>
            <a:off x="4640688" y="-1275"/>
            <a:ext cx="717550" cy="830263"/>
          </a:xfrm>
          <a:custGeom>
            <a:avLst/>
            <a:gdLst/>
            <a:ahLst/>
            <a:cxnLst>
              <a:cxn ang="0">
                <a:pos x="452" y="0"/>
              </a:cxn>
              <a:cxn ang="0">
                <a:pos x="452" y="0"/>
              </a:cxn>
              <a:cxn ang="0">
                <a:pos x="0" y="0"/>
              </a:cxn>
              <a:cxn ang="0">
                <a:pos x="226" y="523"/>
              </a:cxn>
              <a:cxn ang="0">
                <a:pos x="447" y="7"/>
              </a:cxn>
              <a:cxn ang="0">
                <a:pos x="452" y="0"/>
              </a:cxn>
            </a:cxnLst>
            <a:rect l="0" t="0" r="r" b="b"/>
            <a:pathLst>
              <a:path w="452" h="523">
                <a:moveTo>
                  <a:pt x="452" y="0"/>
                </a:moveTo>
                <a:lnTo>
                  <a:pt x="452" y="0"/>
                </a:lnTo>
                <a:lnTo>
                  <a:pt x="0" y="0"/>
                </a:lnTo>
                <a:lnTo>
                  <a:pt x="226" y="523"/>
                </a:lnTo>
                <a:lnTo>
                  <a:pt x="447" y="7"/>
                </a:lnTo>
                <a:lnTo>
                  <a:pt x="452" y="0"/>
                </a:lnTo>
                <a:close/>
              </a:path>
            </a:pathLst>
          </a:custGeom>
          <a:solidFill>
            <a:srgbClr val="A2171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8" name="Freeform 31"/>
          <p:cNvSpPr>
            <a:spLocks/>
          </p:cNvSpPr>
          <p:nvPr userDrawn="1"/>
        </p:nvSpPr>
        <p:spPr bwMode="auto">
          <a:xfrm>
            <a:off x="3594526" y="-1275"/>
            <a:ext cx="1414463" cy="2516188"/>
          </a:xfrm>
          <a:custGeom>
            <a:avLst/>
            <a:gdLst/>
            <a:ahLst/>
            <a:cxnLst>
              <a:cxn ang="0">
                <a:pos x="667" y="7"/>
              </a:cxn>
              <a:cxn ang="0">
                <a:pos x="665" y="0"/>
              </a:cxn>
              <a:cxn ang="0">
                <a:pos x="0" y="1585"/>
              </a:cxn>
              <a:cxn ang="0">
                <a:pos x="432" y="1585"/>
              </a:cxn>
              <a:cxn ang="0">
                <a:pos x="891" y="523"/>
              </a:cxn>
              <a:cxn ang="0">
                <a:pos x="667" y="7"/>
              </a:cxn>
            </a:cxnLst>
            <a:rect l="0" t="0" r="r" b="b"/>
            <a:pathLst>
              <a:path w="891" h="1585">
                <a:moveTo>
                  <a:pt x="667" y="7"/>
                </a:moveTo>
                <a:lnTo>
                  <a:pt x="665" y="0"/>
                </a:lnTo>
                <a:lnTo>
                  <a:pt x="0" y="1585"/>
                </a:lnTo>
                <a:lnTo>
                  <a:pt x="432" y="1585"/>
                </a:lnTo>
                <a:lnTo>
                  <a:pt x="891" y="523"/>
                </a:lnTo>
                <a:lnTo>
                  <a:pt x="667" y="7"/>
                </a:lnTo>
                <a:close/>
              </a:path>
            </a:pathLst>
          </a:custGeom>
          <a:solidFill>
            <a:srgbClr val="AF1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9" name="Freeform 32"/>
          <p:cNvSpPr>
            <a:spLocks/>
          </p:cNvSpPr>
          <p:nvPr userDrawn="1"/>
        </p:nvSpPr>
        <p:spPr bwMode="auto">
          <a:xfrm>
            <a:off x="2281663" y="-1275"/>
            <a:ext cx="2381250" cy="2516188"/>
          </a:xfrm>
          <a:custGeom>
            <a:avLst/>
            <a:gdLst/>
            <a:ahLst/>
            <a:cxnLst>
              <a:cxn ang="0">
                <a:pos x="667" y="0"/>
              </a:cxn>
              <a:cxn ang="0">
                <a:pos x="0" y="1585"/>
              </a:cxn>
              <a:cxn ang="0">
                <a:pos x="833" y="1585"/>
              </a:cxn>
              <a:cxn ang="0">
                <a:pos x="1500" y="0"/>
              </a:cxn>
              <a:cxn ang="0">
                <a:pos x="667" y="0"/>
              </a:cxn>
            </a:cxnLst>
            <a:rect l="0" t="0" r="r" b="b"/>
            <a:pathLst>
              <a:path w="1500" h="1585">
                <a:moveTo>
                  <a:pt x="667" y="0"/>
                </a:moveTo>
                <a:lnTo>
                  <a:pt x="0" y="1585"/>
                </a:lnTo>
                <a:lnTo>
                  <a:pt x="833" y="1585"/>
                </a:lnTo>
                <a:lnTo>
                  <a:pt x="1500" y="0"/>
                </a:lnTo>
                <a:lnTo>
                  <a:pt x="667" y="0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0" name="Picture 3" descr="O:\Logo_Library\N\NOMURA\A4\NOMURA_A4_CMYK_WHITE.emf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9752" y="310690"/>
            <a:ext cx="1260140" cy="216024"/>
          </a:xfrm>
          <a:prstGeom prst="rect">
            <a:avLst/>
          </a:prstGeom>
          <a:noFill/>
        </p:spPr>
      </p:pic>
      <p:sp>
        <p:nvSpPr>
          <p:cNvPr id="51" name="TextBox 50"/>
          <p:cNvSpPr txBox="1"/>
          <p:nvPr userDrawn="1"/>
        </p:nvSpPr>
        <p:spPr bwMode="white">
          <a:xfrm>
            <a:off x="7020524" y="558527"/>
            <a:ext cx="180911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i="1" dirty="0" smtClean="0">
                <a:solidFill>
                  <a:schemeClr val="bg1"/>
                </a:solidFill>
              </a:rPr>
              <a:t>Connecting</a:t>
            </a:r>
            <a:r>
              <a:rPr lang="en-GB" sz="900" i="1" baseline="0" dirty="0" smtClean="0">
                <a:solidFill>
                  <a:schemeClr val="bg1"/>
                </a:solidFill>
              </a:rPr>
              <a:t> Markets East &amp; West</a:t>
            </a:r>
            <a:endParaRPr lang="en-GB" sz="900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3"/>
          <p:cNvSpPr>
            <a:spLocks noGrp="1"/>
          </p:cNvSpPr>
          <p:nvPr>
            <p:ph sz="half" idx="49" hasCustomPrompt="1"/>
          </p:nvPr>
        </p:nvSpPr>
        <p:spPr>
          <a:xfrm>
            <a:off x="245908" y="1900799"/>
            <a:ext cx="2060308" cy="4585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50" hasCustomPrompt="1"/>
          </p:nvPr>
        </p:nvSpPr>
        <p:spPr>
          <a:xfrm>
            <a:off x="2439138" y="1900799"/>
            <a:ext cx="2060308" cy="4585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5" name="Content Placeholder 3"/>
          <p:cNvSpPr>
            <a:spLocks noGrp="1"/>
          </p:cNvSpPr>
          <p:nvPr>
            <p:ph sz="half" idx="51" hasCustomPrompt="1"/>
          </p:nvPr>
        </p:nvSpPr>
        <p:spPr>
          <a:xfrm>
            <a:off x="4639015" y="1900799"/>
            <a:ext cx="2060308" cy="4585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half" idx="52" hasCustomPrompt="1"/>
          </p:nvPr>
        </p:nvSpPr>
        <p:spPr>
          <a:xfrm>
            <a:off x="6832246" y="1900799"/>
            <a:ext cx="2060308" cy="4585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7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15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1684068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53" hasCustomPrompt="1"/>
          </p:nvPr>
        </p:nvSpPr>
        <p:spPr>
          <a:xfrm>
            <a:off x="2438319" y="1684068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idx="54" hasCustomPrompt="1"/>
          </p:nvPr>
        </p:nvSpPr>
        <p:spPr>
          <a:xfrm>
            <a:off x="4639015" y="1684068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55" hasCustomPrompt="1"/>
          </p:nvPr>
        </p:nvSpPr>
        <p:spPr>
          <a:xfrm>
            <a:off x="6832246" y="1684068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6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49" hasCustomPrompt="1"/>
          </p:nvPr>
        </p:nvSpPr>
        <p:spPr>
          <a:xfrm>
            <a:off x="245908" y="1900799"/>
            <a:ext cx="2060308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sz="half" idx="50" hasCustomPrompt="1"/>
          </p:nvPr>
        </p:nvSpPr>
        <p:spPr>
          <a:xfrm>
            <a:off x="2439138" y="1900799"/>
            <a:ext cx="2060308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32" name="Content Placeholder 3"/>
          <p:cNvSpPr>
            <a:spLocks noGrp="1"/>
          </p:cNvSpPr>
          <p:nvPr>
            <p:ph sz="half" idx="51" hasCustomPrompt="1"/>
          </p:nvPr>
        </p:nvSpPr>
        <p:spPr>
          <a:xfrm>
            <a:off x="4639015" y="1900799"/>
            <a:ext cx="2060308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37" name="Content Placeholder 3"/>
          <p:cNvSpPr>
            <a:spLocks noGrp="1"/>
          </p:cNvSpPr>
          <p:nvPr>
            <p:ph sz="half" idx="52" hasCustomPrompt="1"/>
          </p:nvPr>
        </p:nvSpPr>
        <p:spPr>
          <a:xfrm>
            <a:off x="6832246" y="1900799"/>
            <a:ext cx="2060308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42" name="Content Placeholder 3"/>
          <p:cNvSpPr>
            <a:spLocks noGrp="1"/>
          </p:cNvSpPr>
          <p:nvPr>
            <p:ph sz="half" idx="53" hasCustomPrompt="1"/>
          </p:nvPr>
        </p:nvSpPr>
        <p:spPr>
          <a:xfrm>
            <a:off x="245908" y="4310016"/>
            <a:ext cx="2060308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43" name="Content Placeholder 3"/>
          <p:cNvSpPr>
            <a:spLocks noGrp="1"/>
          </p:cNvSpPr>
          <p:nvPr>
            <p:ph sz="half" idx="54" hasCustomPrompt="1"/>
          </p:nvPr>
        </p:nvSpPr>
        <p:spPr>
          <a:xfrm>
            <a:off x="2439138" y="4310016"/>
            <a:ext cx="2060308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44" name="Content Placeholder 3"/>
          <p:cNvSpPr>
            <a:spLocks noGrp="1"/>
          </p:cNvSpPr>
          <p:nvPr>
            <p:ph sz="half" idx="55" hasCustomPrompt="1"/>
          </p:nvPr>
        </p:nvSpPr>
        <p:spPr>
          <a:xfrm>
            <a:off x="4639015" y="4310016"/>
            <a:ext cx="2060308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45" name="Content Placeholder 3"/>
          <p:cNvSpPr>
            <a:spLocks noGrp="1"/>
          </p:cNvSpPr>
          <p:nvPr>
            <p:ph sz="half" idx="56" hasCustomPrompt="1"/>
          </p:nvPr>
        </p:nvSpPr>
        <p:spPr>
          <a:xfrm>
            <a:off x="6832246" y="4310016"/>
            <a:ext cx="2060308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38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5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1684068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51" name="Text Placeholder 2"/>
          <p:cNvSpPr>
            <a:spLocks noGrp="1"/>
          </p:cNvSpPr>
          <p:nvPr>
            <p:ph type="body" idx="57" hasCustomPrompt="1"/>
          </p:nvPr>
        </p:nvSpPr>
        <p:spPr>
          <a:xfrm>
            <a:off x="2438319" y="1684068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52" name="Text Placeholder 2"/>
          <p:cNvSpPr>
            <a:spLocks noGrp="1"/>
          </p:cNvSpPr>
          <p:nvPr>
            <p:ph type="body" idx="58" hasCustomPrompt="1"/>
          </p:nvPr>
        </p:nvSpPr>
        <p:spPr>
          <a:xfrm>
            <a:off x="4639015" y="1684068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53" name="Text Placeholder 2"/>
          <p:cNvSpPr>
            <a:spLocks noGrp="1"/>
          </p:cNvSpPr>
          <p:nvPr>
            <p:ph type="body" idx="59" hasCustomPrompt="1"/>
          </p:nvPr>
        </p:nvSpPr>
        <p:spPr>
          <a:xfrm>
            <a:off x="6832246" y="1684068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54" name="Text Placeholder 2"/>
          <p:cNvSpPr>
            <a:spLocks noGrp="1"/>
          </p:cNvSpPr>
          <p:nvPr>
            <p:ph type="body" idx="60" hasCustomPrompt="1"/>
          </p:nvPr>
        </p:nvSpPr>
        <p:spPr>
          <a:xfrm>
            <a:off x="245908" y="4104156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55" name="Text Placeholder 2"/>
          <p:cNvSpPr>
            <a:spLocks noGrp="1"/>
          </p:cNvSpPr>
          <p:nvPr>
            <p:ph type="body" idx="61" hasCustomPrompt="1"/>
          </p:nvPr>
        </p:nvSpPr>
        <p:spPr>
          <a:xfrm>
            <a:off x="2438319" y="4104156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56" name="Text Placeholder 2"/>
          <p:cNvSpPr>
            <a:spLocks noGrp="1"/>
          </p:cNvSpPr>
          <p:nvPr>
            <p:ph type="body" idx="62" hasCustomPrompt="1"/>
          </p:nvPr>
        </p:nvSpPr>
        <p:spPr>
          <a:xfrm>
            <a:off x="4639015" y="4104156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57" name="Text Placeholder 2"/>
          <p:cNvSpPr>
            <a:spLocks noGrp="1"/>
          </p:cNvSpPr>
          <p:nvPr>
            <p:ph type="body" idx="63" hasCustomPrompt="1"/>
          </p:nvPr>
        </p:nvSpPr>
        <p:spPr>
          <a:xfrm>
            <a:off x="6832246" y="4104156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5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 hasCustomPrompt="1"/>
          </p:nvPr>
        </p:nvSpPr>
        <p:spPr>
          <a:xfrm>
            <a:off x="4639015" y="1900800"/>
            <a:ext cx="4256862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1" hasCustomPrompt="1"/>
          </p:nvPr>
        </p:nvSpPr>
        <p:spPr>
          <a:xfrm>
            <a:off x="4639015" y="4302820"/>
            <a:ext cx="4256862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5907" y="1900800"/>
            <a:ext cx="4256862" cy="4583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9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7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4639015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4639015" y="4091964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3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5907" y="1900800"/>
            <a:ext cx="4256862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20" hasCustomPrompt="1"/>
          </p:nvPr>
        </p:nvSpPr>
        <p:spPr>
          <a:xfrm>
            <a:off x="245907" y="4302820"/>
            <a:ext cx="4256862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half" idx="19" hasCustomPrompt="1"/>
          </p:nvPr>
        </p:nvSpPr>
        <p:spPr>
          <a:xfrm>
            <a:off x="4639015" y="1900800"/>
            <a:ext cx="4256862" cy="4583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7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7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4631158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245907" y="409310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4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lvl="0"/>
            <a:r>
              <a:rPr lang="en-GB" dirty="0" smtClean="0"/>
              <a:t>Source / Disclaimer / Annotations: 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0" hasCustomPrompt="1"/>
          </p:nvPr>
        </p:nvSpPr>
        <p:spPr>
          <a:xfrm>
            <a:off x="245907" y="4302820"/>
            <a:ext cx="4256862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1" hasCustomPrompt="1"/>
          </p:nvPr>
        </p:nvSpPr>
        <p:spPr>
          <a:xfrm>
            <a:off x="4632369" y="4302820"/>
            <a:ext cx="4256862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sz="half" idx="26" hasCustomPrompt="1"/>
          </p:nvPr>
        </p:nvSpPr>
        <p:spPr>
          <a:xfrm>
            <a:off x="245908" y="1900800"/>
            <a:ext cx="8649969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8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1684068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27" hasCustomPrompt="1"/>
          </p:nvPr>
        </p:nvSpPr>
        <p:spPr>
          <a:xfrm>
            <a:off x="245907" y="4091964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4631158" y="4091964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4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5907" y="1900800"/>
            <a:ext cx="4256862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19" hasCustomPrompt="1"/>
          </p:nvPr>
        </p:nvSpPr>
        <p:spPr>
          <a:xfrm>
            <a:off x="4639015" y="1900800"/>
            <a:ext cx="4256862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half" idx="27" hasCustomPrompt="1"/>
          </p:nvPr>
        </p:nvSpPr>
        <p:spPr>
          <a:xfrm>
            <a:off x="245908" y="4317475"/>
            <a:ext cx="8649969" cy="2178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4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7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245908" y="4104156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idx="29" hasCustomPrompt="1"/>
          </p:nvPr>
        </p:nvSpPr>
        <p:spPr>
          <a:xfrm>
            <a:off x="4637826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5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6" hasCustomPrompt="1"/>
          </p:nvPr>
        </p:nvSpPr>
        <p:spPr>
          <a:xfrm>
            <a:off x="245908" y="1900800"/>
            <a:ext cx="8649969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39" hasCustomPrompt="1"/>
          </p:nvPr>
        </p:nvSpPr>
        <p:spPr>
          <a:xfrm>
            <a:off x="245907" y="4313837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sz="half" idx="40" hasCustomPrompt="1"/>
          </p:nvPr>
        </p:nvSpPr>
        <p:spPr>
          <a:xfrm>
            <a:off x="6101169" y="4313837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30" name="Content Placeholder 3"/>
          <p:cNvSpPr>
            <a:spLocks noGrp="1"/>
          </p:cNvSpPr>
          <p:nvPr>
            <p:ph sz="half" idx="41" hasCustomPrompt="1"/>
          </p:nvPr>
        </p:nvSpPr>
        <p:spPr>
          <a:xfrm>
            <a:off x="3175200" y="4313837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5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1684068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42" hasCustomPrompt="1"/>
          </p:nvPr>
        </p:nvSpPr>
        <p:spPr>
          <a:xfrm>
            <a:off x="245907" y="4104156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43" hasCustomPrompt="1"/>
          </p:nvPr>
        </p:nvSpPr>
        <p:spPr>
          <a:xfrm>
            <a:off x="3176861" y="4104156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idx="44" hasCustomPrompt="1"/>
          </p:nvPr>
        </p:nvSpPr>
        <p:spPr>
          <a:xfrm>
            <a:off x="6101583" y="4104156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6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half" idx="26" hasCustomPrompt="1"/>
          </p:nvPr>
        </p:nvSpPr>
        <p:spPr>
          <a:xfrm>
            <a:off x="245908" y="1900800"/>
            <a:ext cx="8649969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sz="half" idx="53" hasCustomPrompt="1"/>
          </p:nvPr>
        </p:nvSpPr>
        <p:spPr>
          <a:xfrm>
            <a:off x="245908" y="4310016"/>
            <a:ext cx="2060308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half" idx="54" hasCustomPrompt="1"/>
          </p:nvPr>
        </p:nvSpPr>
        <p:spPr>
          <a:xfrm>
            <a:off x="2445784" y="4310016"/>
            <a:ext cx="2060308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33" name="Content Placeholder 3"/>
          <p:cNvSpPr>
            <a:spLocks noGrp="1"/>
          </p:cNvSpPr>
          <p:nvPr>
            <p:ph sz="half" idx="55" hasCustomPrompt="1"/>
          </p:nvPr>
        </p:nvSpPr>
        <p:spPr>
          <a:xfrm>
            <a:off x="4639015" y="4310016"/>
            <a:ext cx="2060308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34" name="Content Placeholder 3"/>
          <p:cNvSpPr>
            <a:spLocks noGrp="1"/>
          </p:cNvSpPr>
          <p:nvPr>
            <p:ph sz="half" idx="56" hasCustomPrompt="1"/>
          </p:nvPr>
        </p:nvSpPr>
        <p:spPr>
          <a:xfrm>
            <a:off x="6832246" y="4310016"/>
            <a:ext cx="2060308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8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1684068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idx="57" hasCustomPrompt="1"/>
          </p:nvPr>
        </p:nvSpPr>
        <p:spPr>
          <a:xfrm>
            <a:off x="245908" y="4104156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idx="58" hasCustomPrompt="1"/>
          </p:nvPr>
        </p:nvSpPr>
        <p:spPr>
          <a:xfrm>
            <a:off x="2445784" y="4104156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idx="59" hasCustomPrompt="1"/>
          </p:nvPr>
        </p:nvSpPr>
        <p:spPr>
          <a:xfrm>
            <a:off x="4637457" y="4104156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60" hasCustomPrompt="1"/>
          </p:nvPr>
        </p:nvSpPr>
        <p:spPr>
          <a:xfrm>
            <a:off x="6832246" y="4104156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7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half" idx="26" hasCustomPrompt="1"/>
          </p:nvPr>
        </p:nvSpPr>
        <p:spPr>
          <a:xfrm>
            <a:off x="245907" y="1900800"/>
            <a:ext cx="4256862" cy="4624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8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7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27" hasCustomPrompt="1"/>
          </p:nvPr>
        </p:nvSpPr>
        <p:spPr>
          <a:xfrm>
            <a:off x="4634119" y="1900800"/>
            <a:ext cx="4256862" cy="131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4634119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34119" y="3556984"/>
            <a:ext cx="4256862" cy="131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30" hasCustomPrompt="1"/>
          </p:nvPr>
        </p:nvSpPr>
        <p:spPr>
          <a:xfrm>
            <a:off x="4634119" y="3340252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4" name="Content Placeholder 3"/>
          <p:cNvSpPr>
            <a:spLocks noGrp="1"/>
          </p:cNvSpPr>
          <p:nvPr>
            <p:ph sz="half" idx="31" hasCustomPrompt="1"/>
          </p:nvPr>
        </p:nvSpPr>
        <p:spPr>
          <a:xfrm>
            <a:off x="4634119" y="5213168"/>
            <a:ext cx="4256862" cy="131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4634119" y="4996436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4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18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17" name="Content Placeholder 3"/>
          <p:cNvSpPr>
            <a:spLocks noGrp="1"/>
          </p:cNvSpPr>
          <p:nvPr>
            <p:ph sz="half" idx="27" hasCustomPrompt="1"/>
          </p:nvPr>
        </p:nvSpPr>
        <p:spPr>
          <a:xfrm>
            <a:off x="251520" y="1900800"/>
            <a:ext cx="4256862" cy="131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251520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251520" y="3556984"/>
            <a:ext cx="4256862" cy="131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30" hasCustomPrompt="1"/>
          </p:nvPr>
        </p:nvSpPr>
        <p:spPr>
          <a:xfrm>
            <a:off x="251520" y="3340252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4" name="Content Placeholder 3"/>
          <p:cNvSpPr>
            <a:spLocks noGrp="1"/>
          </p:cNvSpPr>
          <p:nvPr>
            <p:ph sz="half" idx="31" hasCustomPrompt="1"/>
          </p:nvPr>
        </p:nvSpPr>
        <p:spPr>
          <a:xfrm>
            <a:off x="251520" y="5213168"/>
            <a:ext cx="4256862" cy="131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251520" y="4996436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6" hasCustomPrompt="1"/>
          </p:nvPr>
        </p:nvSpPr>
        <p:spPr>
          <a:xfrm>
            <a:off x="4638469" y="1900800"/>
            <a:ext cx="4256862" cy="4624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38469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1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Nomura Standard Full 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\\Europe\Data\Creative_Media\02001-03000\02154 Landor Project\PowerPoint Template\Assets\200339868_PPT.jpg"/>
          <p:cNvPicPr>
            <a:picLocks noChangeAspect="1" noChangeArrowheads="1"/>
          </p:cNvPicPr>
          <p:nvPr/>
        </p:nvPicPr>
        <p:blipFill>
          <a:blip r:embed="rId2" cstate="print"/>
          <a:srcRect l="1115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252046" y="3888000"/>
            <a:ext cx="6646154" cy="507600"/>
          </a:xfrm>
          <a:prstGeom prst="rect">
            <a:avLst/>
          </a:prstGeom>
        </p:spPr>
        <p:txBody>
          <a:bodyPr lIns="0" tIns="72000" rIns="0" bIns="0" anchor="t" anchorCtr="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800" b="1" baseline="0"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Enter your subtitle here</a:t>
            </a:r>
            <a:endParaRPr lang="en-GB" dirty="0"/>
          </a:p>
        </p:txBody>
      </p:sp>
      <p:sp>
        <p:nvSpPr>
          <p:cNvPr id="5" name="Title 15"/>
          <p:cNvSpPr>
            <a:spLocks noGrp="1"/>
          </p:cNvSpPr>
          <p:nvPr>
            <p:ph type="title" hasCustomPrompt="1"/>
          </p:nvPr>
        </p:nvSpPr>
        <p:spPr>
          <a:xfrm>
            <a:off x="252046" y="2880000"/>
            <a:ext cx="6646154" cy="858952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ct val="120000"/>
              </a:lnSpc>
              <a:defRPr sz="2400" baseline="0">
                <a:ea typeface="MS PGothic" pitchFamily="34" charset="-128"/>
              </a:defRPr>
            </a:lvl1pPr>
          </a:lstStyle>
          <a:p>
            <a:r>
              <a:rPr lang="en-US" dirty="0" smtClean="0"/>
              <a:t>Enter your title here</a:t>
            </a:r>
            <a:endParaRPr lang="en-GB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6453337"/>
            <a:ext cx="3655791" cy="239907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400" b="0" baseline="0"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Enter date here</a:t>
            </a:r>
            <a:endParaRPr lang="en-GB" dirty="0"/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539211" y="4869161"/>
            <a:ext cx="2259943" cy="1223417"/>
          </a:xfrm>
          <a:prstGeom prst="rect">
            <a:avLst/>
          </a:prstGeom>
        </p:spPr>
        <p:txBody>
          <a:bodyPr anchor="ctr" anchorCtr="0"/>
          <a:lstStyle>
            <a:lvl1pPr algn="r">
              <a:defRPr baseline="0"/>
            </a:lvl1pPr>
          </a:lstStyle>
          <a:p>
            <a:pPr lvl="0"/>
            <a:r>
              <a:rPr lang="en-GB" dirty="0" smtClean="0"/>
              <a:t>Client logo here</a:t>
            </a:r>
            <a:endParaRPr lang="en-GB" dirty="0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ltGray">
          <a:xfrm>
            <a:off x="6561363" y="6314838"/>
            <a:ext cx="2237792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algn="r">
              <a:defRPr/>
            </a:pPr>
            <a:r>
              <a:rPr kumimoji="0" lang="en-GB" altLang="ja-JP" sz="900" baseline="0" dirty="0">
                <a:ea typeface="ＭＳ Ｐゴシック" pitchFamily="50" charset="-128"/>
                <a:cs typeface="Arial" charset="0"/>
              </a:rPr>
              <a:t>STRICTLY PRIVATE AND CONFIDENTIAL</a:t>
            </a:r>
          </a:p>
        </p:txBody>
      </p:sp>
      <p:sp>
        <p:nvSpPr>
          <p:cNvPr id="9" name="Text Placeholder 31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4869160"/>
            <a:ext cx="3655791" cy="79208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400" baseline="0">
                <a:ea typeface="MS PGothic" pitchFamily="34" charset="-128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Business Division</a:t>
            </a:r>
            <a:br>
              <a:rPr lang="en-US" dirty="0" smtClean="0"/>
            </a:br>
            <a:r>
              <a:rPr lang="en-US" dirty="0" smtClean="0"/>
              <a:t>Business Subdivision</a:t>
            </a:r>
            <a:br>
              <a:rPr lang="en-US" dirty="0" smtClean="0"/>
            </a:br>
            <a:r>
              <a:rPr lang="en-US" dirty="0" smtClean="0"/>
              <a:t>Region Label</a:t>
            </a:r>
            <a:endParaRPr lang="en-GB" dirty="0"/>
          </a:p>
        </p:txBody>
      </p:sp>
      <p:sp>
        <p:nvSpPr>
          <p:cNvPr id="10" name="Text Placeholder 31"/>
          <p:cNvSpPr>
            <a:spLocks noGrp="1"/>
          </p:cNvSpPr>
          <p:nvPr>
            <p:ph type="body" sz="quarter" idx="17" hasCustomPrompt="1"/>
          </p:nvPr>
        </p:nvSpPr>
        <p:spPr>
          <a:xfrm>
            <a:off x="251520" y="5821288"/>
            <a:ext cx="3655791" cy="47200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400" baseline="0">
                <a:ea typeface="MS PGothic" pitchFamily="34" charset="-128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Author / Presenter name</a:t>
            </a:r>
            <a:br>
              <a:rPr lang="en-US" dirty="0" smtClean="0"/>
            </a:br>
            <a:r>
              <a:rPr lang="en-US" dirty="0" smtClean="0"/>
              <a:t>Author / Presenter name</a:t>
            </a:r>
            <a:endParaRPr lang="en-GB" dirty="0"/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ltGray">
          <a:xfrm>
            <a:off x="8271767" y="6577300"/>
            <a:ext cx="527388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algn="r">
              <a:defRPr/>
            </a:pPr>
            <a:r>
              <a:rPr kumimoji="0" lang="en-GB" altLang="ja-JP" sz="900" baseline="0" dirty="0" smtClean="0">
                <a:ea typeface="ＭＳ Ｐゴシック" pitchFamily="50" charset="-128"/>
                <a:cs typeface="Arial" charset="0"/>
              </a:rPr>
              <a:t>© Nomura</a:t>
            </a:r>
            <a:endParaRPr kumimoji="0" lang="en-GB" altLang="ja-JP" sz="900" baseline="0" dirty="0">
              <a:ea typeface="ＭＳ Ｐゴシック" pitchFamily="50" charset="-128"/>
              <a:cs typeface="Arial" charset="0"/>
            </a:endParaRPr>
          </a:p>
        </p:txBody>
      </p:sp>
      <p:sp>
        <p:nvSpPr>
          <p:cNvPr id="27" name="Freeform 32"/>
          <p:cNvSpPr>
            <a:spLocks noChangeAspect="1"/>
          </p:cNvSpPr>
          <p:nvPr/>
        </p:nvSpPr>
        <p:spPr bwMode="auto">
          <a:xfrm>
            <a:off x="6005937" y="-1275"/>
            <a:ext cx="3145879" cy="2516400"/>
          </a:xfrm>
          <a:custGeom>
            <a:avLst/>
            <a:gdLst/>
            <a:ahLst/>
            <a:cxnLst>
              <a:cxn ang="0">
                <a:pos x="0" y="520"/>
              </a:cxn>
              <a:cxn ang="0">
                <a:pos x="505" y="1659"/>
              </a:cxn>
              <a:cxn ang="0">
                <a:pos x="2074" y="1659"/>
              </a:cxn>
              <a:cxn ang="0">
                <a:pos x="2074" y="0"/>
              </a:cxn>
              <a:cxn ang="0">
                <a:pos x="224" y="0"/>
              </a:cxn>
              <a:cxn ang="0">
                <a:pos x="0" y="520"/>
              </a:cxn>
              <a:cxn ang="0">
                <a:pos x="0" y="520"/>
              </a:cxn>
            </a:cxnLst>
            <a:rect l="0" t="0" r="r" b="b"/>
            <a:pathLst>
              <a:path w="2074" h="1659">
                <a:moveTo>
                  <a:pt x="0" y="520"/>
                </a:moveTo>
                <a:lnTo>
                  <a:pt x="505" y="1659"/>
                </a:lnTo>
                <a:lnTo>
                  <a:pt x="2074" y="1659"/>
                </a:lnTo>
                <a:lnTo>
                  <a:pt x="2074" y="0"/>
                </a:lnTo>
                <a:lnTo>
                  <a:pt x="224" y="0"/>
                </a:lnTo>
                <a:lnTo>
                  <a:pt x="0" y="520"/>
                </a:lnTo>
                <a:lnTo>
                  <a:pt x="0" y="520"/>
                </a:lnTo>
                <a:close/>
              </a:path>
            </a:pathLst>
          </a:custGeom>
          <a:solidFill>
            <a:srgbClr val="CA2627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Freeform 19"/>
          <p:cNvSpPr>
            <a:spLocks/>
          </p:cNvSpPr>
          <p:nvPr/>
        </p:nvSpPr>
        <p:spPr bwMode="auto">
          <a:xfrm>
            <a:off x="2303888" y="-10800"/>
            <a:ext cx="2370138" cy="2509838"/>
          </a:xfrm>
          <a:custGeom>
            <a:avLst/>
            <a:gdLst/>
            <a:ahLst/>
            <a:cxnLst>
              <a:cxn ang="0">
                <a:pos x="1493" y="0"/>
              </a:cxn>
              <a:cxn ang="0">
                <a:pos x="663" y="0"/>
              </a:cxn>
              <a:cxn ang="0">
                <a:pos x="0" y="1581"/>
              </a:cxn>
              <a:cxn ang="0">
                <a:pos x="832" y="1581"/>
              </a:cxn>
              <a:cxn ang="0">
                <a:pos x="1493" y="0"/>
              </a:cxn>
            </a:cxnLst>
            <a:rect l="0" t="0" r="r" b="b"/>
            <a:pathLst>
              <a:path w="1493" h="1581">
                <a:moveTo>
                  <a:pt x="1493" y="0"/>
                </a:moveTo>
                <a:lnTo>
                  <a:pt x="663" y="0"/>
                </a:lnTo>
                <a:lnTo>
                  <a:pt x="0" y="1581"/>
                </a:lnTo>
                <a:lnTo>
                  <a:pt x="832" y="1581"/>
                </a:lnTo>
                <a:lnTo>
                  <a:pt x="1493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9" name="Freeform 25"/>
          <p:cNvSpPr>
            <a:spLocks/>
          </p:cNvSpPr>
          <p:nvPr/>
        </p:nvSpPr>
        <p:spPr bwMode="auto">
          <a:xfrm>
            <a:off x="5499526" y="1171888"/>
            <a:ext cx="963613" cy="1343025"/>
          </a:xfrm>
          <a:custGeom>
            <a:avLst/>
            <a:gdLst/>
            <a:ahLst/>
            <a:cxnLst>
              <a:cxn ang="0">
                <a:pos x="135" y="846"/>
              </a:cxn>
              <a:cxn ang="0">
                <a:pos x="607" y="846"/>
              </a:cxn>
              <a:cxn ang="0">
                <a:pos x="230" y="0"/>
              </a:cxn>
              <a:cxn ang="0">
                <a:pos x="0" y="532"/>
              </a:cxn>
              <a:cxn ang="0">
                <a:pos x="135" y="846"/>
              </a:cxn>
            </a:cxnLst>
            <a:rect l="0" t="0" r="r" b="b"/>
            <a:pathLst>
              <a:path w="607" h="846">
                <a:moveTo>
                  <a:pt x="135" y="846"/>
                </a:moveTo>
                <a:lnTo>
                  <a:pt x="607" y="846"/>
                </a:lnTo>
                <a:lnTo>
                  <a:pt x="230" y="0"/>
                </a:lnTo>
                <a:lnTo>
                  <a:pt x="0" y="532"/>
                </a:lnTo>
                <a:lnTo>
                  <a:pt x="135" y="846"/>
                </a:lnTo>
                <a:close/>
              </a:path>
            </a:pathLst>
          </a:custGeom>
          <a:solidFill>
            <a:srgbClr val="CA242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>
            <a:off x="4270801" y="828988"/>
            <a:ext cx="1241425" cy="1685925"/>
          </a:xfrm>
          <a:custGeom>
            <a:avLst/>
            <a:gdLst/>
            <a:ahLst/>
            <a:cxnLst>
              <a:cxn ang="0">
                <a:pos x="0" y="1062"/>
              </a:cxn>
              <a:cxn ang="0">
                <a:pos x="647" y="1062"/>
              </a:cxn>
              <a:cxn ang="0">
                <a:pos x="782" y="748"/>
              </a:cxn>
              <a:cxn ang="0">
                <a:pos x="459" y="0"/>
              </a:cxn>
              <a:cxn ang="0">
                <a:pos x="0" y="1062"/>
              </a:cxn>
            </a:cxnLst>
            <a:rect l="0" t="0" r="r" b="b"/>
            <a:pathLst>
              <a:path w="782" h="1062">
                <a:moveTo>
                  <a:pt x="0" y="1062"/>
                </a:moveTo>
                <a:lnTo>
                  <a:pt x="647" y="1062"/>
                </a:lnTo>
                <a:lnTo>
                  <a:pt x="782" y="748"/>
                </a:lnTo>
                <a:lnTo>
                  <a:pt x="459" y="0"/>
                </a:lnTo>
                <a:lnTo>
                  <a:pt x="0" y="1062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1" name="Freeform 30"/>
          <p:cNvSpPr>
            <a:spLocks/>
          </p:cNvSpPr>
          <p:nvPr/>
        </p:nvSpPr>
        <p:spPr bwMode="auto">
          <a:xfrm>
            <a:off x="5339188" y="-1275"/>
            <a:ext cx="685800" cy="11731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327" y="739"/>
              </a:cxn>
              <a:cxn ang="0">
                <a:pos x="432" y="496"/>
              </a:cxn>
              <a:cxn ang="0">
                <a:pos x="210" y="0"/>
              </a:cxn>
              <a:cxn ang="0">
                <a:pos x="0" y="0"/>
              </a:cxn>
            </a:cxnLst>
            <a:rect l="0" t="0" r="r" b="b"/>
            <a:pathLst>
              <a:path w="432" h="739">
                <a:moveTo>
                  <a:pt x="0" y="0"/>
                </a:moveTo>
                <a:lnTo>
                  <a:pt x="0" y="0"/>
                </a:lnTo>
                <a:lnTo>
                  <a:pt x="327" y="739"/>
                </a:lnTo>
                <a:lnTo>
                  <a:pt x="432" y="496"/>
                </a:lnTo>
                <a:lnTo>
                  <a:pt x="210" y="0"/>
                </a:lnTo>
                <a:lnTo>
                  <a:pt x="0" y="0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2" name="Freeform 31"/>
          <p:cNvSpPr>
            <a:spLocks/>
          </p:cNvSpPr>
          <p:nvPr/>
        </p:nvSpPr>
        <p:spPr bwMode="auto">
          <a:xfrm>
            <a:off x="5663038" y="-1275"/>
            <a:ext cx="692150" cy="787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22" y="496"/>
              </a:cxn>
              <a:cxn ang="0">
                <a:pos x="436" y="0"/>
              </a:cxn>
              <a:cxn ang="0">
                <a:pos x="0" y="0"/>
              </a:cxn>
            </a:cxnLst>
            <a:rect l="0" t="0" r="r" b="b"/>
            <a:pathLst>
              <a:path w="436" h="496">
                <a:moveTo>
                  <a:pt x="0" y="0"/>
                </a:moveTo>
                <a:lnTo>
                  <a:pt x="222" y="496"/>
                </a:lnTo>
                <a:lnTo>
                  <a:pt x="436" y="0"/>
                </a:lnTo>
                <a:lnTo>
                  <a:pt x="0" y="0"/>
                </a:lnTo>
                <a:close/>
              </a:path>
            </a:pathLst>
          </a:custGeom>
          <a:solidFill>
            <a:srgbClr val="A6181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3" name="Freeform 32"/>
          <p:cNvSpPr>
            <a:spLocks/>
          </p:cNvSpPr>
          <p:nvPr/>
        </p:nvSpPr>
        <p:spPr bwMode="auto">
          <a:xfrm>
            <a:off x="4989938" y="-1275"/>
            <a:ext cx="877888" cy="2017713"/>
          </a:xfrm>
          <a:custGeom>
            <a:avLst/>
            <a:gdLst/>
            <a:ahLst/>
            <a:cxnLst>
              <a:cxn ang="0">
                <a:pos x="0" y="523"/>
              </a:cxn>
              <a:cxn ang="0">
                <a:pos x="323" y="1271"/>
              </a:cxn>
              <a:cxn ang="0">
                <a:pos x="553" y="739"/>
              </a:cxn>
              <a:cxn ang="0">
                <a:pos x="226" y="0"/>
              </a:cxn>
              <a:cxn ang="0">
                <a:pos x="0" y="523"/>
              </a:cxn>
            </a:cxnLst>
            <a:rect l="0" t="0" r="r" b="b"/>
            <a:pathLst>
              <a:path w="553" h="1271">
                <a:moveTo>
                  <a:pt x="0" y="523"/>
                </a:moveTo>
                <a:lnTo>
                  <a:pt x="323" y="1271"/>
                </a:lnTo>
                <a:lnTo>
                  <a:pt x="553" y="739"/>
                </a:lnTo>
                <a:lnTo>
                  <a:pt x="226" y="0"/>
                </a:lnTo>
                <a:lnTo>
                  <a:pt x="0" y="523"/>
                </a:lnTo>
                <a:close/>
              </a:path>
            </a:pathLst>
          </a:custGeom>
          <a:solidFill>
            <a:srgbClr val="AF1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4" name="Freeform 30"/>
          <p:cNvSpPr>
            <a:spLocks/>
          </p:cNvSpPr>
          <p:nvPr/>
        </p:nvSpPr>
        <p:spPr bwMode="auto">
          <a:xfrm>
            <a:off x="4640688" y="-1275"/>
            <a:ext cx="717550" cy="830263"/>
          </a:xfrm>
          <a:custGeom>
            <a:avLst/>
            <a:gdLst/>
            <a:ahLst/>
            <a:cxnLst>
              <a:cxn ang="0">
                <a:pos x="452" y="0"/>
              </a:cxn>
              <a:cxn ang="0">
                <a:pos x="452" y="0"/>
              </a:cxn>
              <a:cxn ang="0">
                <a:pos x="0" y="0"/>
              </a:cxn>
              <a:cxn ang="0">
                <a:pos x="226" y="523"/>
              </a:cxn>
              <a:cxn ang="0">
                <a:pos x="447" y="7"/>
              </a:cxn>
              <a:cxn ang="0">
                <a:pos x="452" y="0"/>
              </a:cxn>
            </a:cxnLst>
            <a:rect l="0" t="0" r="r" b="b"/>
            <a:pathLst>
              <a:path w="452" h="523">
                <a:moveTo>
                  <a:pt x="452" y="0"/>
                </a:moveTo>
                <a:lnTo>
                  <a:pt x="452" y="0"/>
                </a:lnTo>
                <a:lnTo>
                  <a:pt x="0" y="0"/>
                </a:lnTo>
                <a:lnTo>
                  <a:pt x="226" y="523"/>
                </a:lnTo>
                <a:lnTo>
                  <a:pt x="447" y="7"/>
                </a:lnTo>
                <a:lnTo>
                  <a:pt x="452" y="0"/>
                </a:lnTo>
                <a:close/>
              </a:path>
            </a:pathLst>
          </a:custGeom>
          <a:solidFill>
            <a:srgbClr val="A2171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5" name="Freeform 31"/>
          <p:cNvSpPr>
            <a:spLocks/>
          </p:cNvSpPr>
          <p:nvPr/>
        </p:nvSpPr>
        <p:spPr bwMode="auto">
          <a:xfrm>
            <a:off x="3594526" y="-1275"/>
            <a:ext cx="1414463" cy="2516188"/>
          </a:xfrm>
          <a:custGeom>
            <a:avLst/>
            <a:gdLst/>
            <a:ahLst/>
            <a:cxnLst>
              <a:cxn ang="0">
                <a:pos x="667" y="7"/>
              </a:cxn>
              <a:cxn ang="0">
                <a:pos x="665" y="0"/>
              </a:cxn>
              <a:cxn ang="0">
                <a:pos x="0" y="1585"/>
              </a:cxn>
              <a:cxn ang="0">
                <a:pos x="432" y="1585"/>
              </a:cxn>
              <a:cxn ang="0">
                <a:pos x="891" y="523"/>
              </a:cxn>
              <a:cxn ang="0">
                <a:pos x="667" y="7"/>
              </a:cxn>
            </a:cxnLst>
            <a:rect l="0" t="0" r="r" b="b"/>
            <a:pathLst>
              <a:path w="891" h="1585">
                <a:moveTo>
                  <a:pt x="667" y="7"/>
                </a:moveTo>
                <a:lnTo>
                  <a:pt x="665" y="0"/>
                </a:lnTo>
                <a:lnTo>
                  <a:pt x="0" y="1585"/>
                </a:lnTo>
                <a:lnTo>
                  <a:pt x="432" y="1585"/>
                </a:lnTo>
                <a:lnTo>
                  <a:pt x="891" y="523"/>
                </a:lnTo>
                <a:lnTo>
                  <a:pt x="667" y="7"/>
                </a:lnTo>
                <a:close/>
              </a:path>
            </a:pathLst>
          </a:custGeom>
          <a:solidFill>
            <a:srgbClr val="AF1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6" name="Freeform 32"/>
          <p:cNvSpPr>
            <a:spLocks/>
          </p:cNvSpPr>
          <p:nvPr/>
        </p:nvSpPr>
        <p:spPr bwMode="auto">
          <a:xfrm>
            <a:off x="2281663" y="-1275"/>
            <a:ext cx="2381250" cy="2516188"/>
          </a:xfrm>
          <a:custGeom>
            <a:avLst/>
            <a:gdLst/>
            <a:ahLst/>
            <a:cxnLst>
              <a:cxn ang="0">
                <a:pos x="667" y="0"/>
              </a:cxn>
              <a:cxn ang="0">
                <a:pos x="0" y="1585"/>
              </a:cxn>
              <a:cxn ang="0">
                <a:pos x="833" y="1585"/>
              </a:cxn>
              <a:cxn ang="0">
                <a:pos x="1500" y="0"/>
              </a:cxn>
              <a:cxn ang="0">
                <a:pos x="667" y="0"/>
              </a:cxn>
            </a:cxnLst>
            <a:rect l="0" t="0" r="r" b="b"/>
            <a:pathLst>
              <a:path w="1500" h="1585">
                <a:moveTo>
                  <a:pt x="667" y="0"/>
                </a:moveTo>
                <a:lnTo>
                  <a:pt x="0" y="1585"/>
                </a:lnTo>
                <a:lnTo>
                  <a:pt x="833" y="1585"/>
                </a:lnTo>
                <a:lnTo>
                  <a:pt x="1500" y="0"/>
                </a:lnTo>
                <a:lnTo>
                  <a:pt x="667" y="0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8" name="Picture 3" descr="O:\Logo_Library\N\NOMURA\A4\NOMURA_A4_CMYK_WHITE.e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9752" y="310690"/>
            <a:ext cx="1260140" cy="216024"/>
          </a:xfrm>
          <a:prstGeom prst="rect">
            <a:avLst/>
          </a:prstGeom>
          <a:noFill/>
        </p:spPr>
      </p:pic>
      <p:sp>
        <p:nvSpPr>
          <p:cNvPr id="39" name="TextBox 38"/>
          <p:cNvSpPr txBox="1"/>
          <p:nvPr/>
        </p:nvSpPr>
        <p:spPr bwMode="white">
          <a:xfrm>
            <a:off x="7020524" y="558527"/>
            <a:ext cx="180911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i="1" dirty="0" smtClean="0">
                <a:solidFill>
                  <a:schemeClr val="bg1"/>
                </a:solidFill>
              </a:rPr>
              <a:t>Connecting</a:t>
            </a:r>
            <a:r>
              <a:rPr lang="en-GB" sz="900" i="1" baseline="0" dirty="0" smtClean="0">
                <a:solidFill>
                  <a:schemeClr val="bg1"/>
                </a:solidFill>
              </a:rPr>
              <a:t> Markets East &amp; West</a:t>
            </a:r>
            <a:endParaRPr lang="en-GB" sz="900" i="1" dirty="0">
              <a:solidFill>
                <a:schemeClr val="bg1"/>
              </a:solidFill>
            </a:endParaRPr>
          </a:p>
        </p:txBody>
      </p:sp>
      <p:pic>
        <p:nvPicPr>
          <p:cNvPr id="23" name="Picture 2" descr="\\Europe\Data\Creative_Media\02001-03000\02154 Landor Project\PowerPoint Template\Assets\200339868_PPT.jpg"/>
          <p:cNvPicPr>
            <a:picLocks noChangeAspect="1" noChangeArrowheads="1"/>
          </p:cNvPicPr>
          <p:nvPr userDrawn="1"/>
        </p:nvPicPr>
        <p:blipFill>
          <a:blip r:embed="rId2" cstate="print"/>
          <a:srcRect l="1115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 Box 11"/>
          <p:cNvSpPr txBox="1">
            <a:spLocks noChangeArrowheads="1"/>
          </p:cNvSpPr>
          <p:nvPr userDrawn="1"/>
        </p:nvSpPr>
        <p:spPr bwMode="ltGray">
          <a:xfrm>
            <a:off x="6561363" y="6314838"/>
            <a:ext cx="2237792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algn="r">
              <a:defRPr/>
            </a:pPr>
            <a:r>
              <a:rPr kumimoji="0" lang="en-GB" altLang="ja-JP" sz="900" baseline="0" dirty="0">
                <a:ea typeface="ＭＳ Ｐゴシック" pitchFamily="50" charset="-128"/>
                <a:cs typeface="Arial" charset="0"/>
              </a:rPr>
              <a:t>STRICTLY PRIVATE AND CONFIDENTIAL</a:t>
            </a:r>
          </a:p>
        </p:txBody>
      </p:sp>
      <p:sp>
        <p:nvSpPr>
          <p:cNvPr id="25" name="Text Box 11"/>
          <p:cNvSpPr txBox="1">
            <a:spLocks noChangeArrowheads="1"/>
          </p:cNvSpPr>
          <p:nvPr userDrawn="1"/>
        </p:nvSpPr>
        <p:spPr bwMode="ltGray">
          <a:xfrm>
            <a:off x="8271767" y="6577300"/>
            <a:ext cx="527388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algn="r">
              <a:defRPr/>
            </a:pPr>
            <a:r>
              <a:rPr kumimoji="0" lang="en-GB" altLang="ja-JP" sz="900" baseline="0" dirty="0" smtClean="0">
                <a:ea typeface="ＭＳ Ｐゴシック" pitchFamily="50" charset="-128"/>
                <a:cs typeface="Arial" charset="0"/>
              </a:rPr>
              <a:t>© Nomura</a:t>
            </a:r>
            <a:endParaRPr kumimoji="0" lang="en-GB" altLang="ja-JP" sz="900" baseline="0" dirty="0">
              <a:ea typeface="ＭＳ Ｐゴシック" pitchFamily="50" charset="-128"/>
              <a:cs typeface="Arial" charset="0"/>
            </a:endParaRPr>
          </a:p>
        </p:txBody>
      </p:sp>
      <p:sp>
        <p:nvSpPr>
          <p:cNvPr id="26" name="Freeform 32"/>
          <p:cNvSpPr>
            <a:spLocks noChangeAspect="1"/>
          </p:cNvSpPr>
          <p:nvPr userDrawn="1"/>
        </p:nvSpPr>
        <p:spPr bwMode="auto">
          <a:xfrm>
            <a:off x="6005937" y="-1275"/>
            <a:ext cx="3145879" cy="2516400"/>
          </a:xfrm>
          <a:custGeom>
            <a:avLst/>
            <a:gdLst/>
            <a:ahLst/>
            <a:cxnLst>
              <a:cxn ang="0">
                <a:pos x="0" y="520"/>
              </a:cxn>
              <a:cxn ang="0">
                <a:pos x="505" y="1659"/>
              </a:cxn>
              <a:cxn ang="0">
                <a:pos x="2074" y="1659"/>
              </a:cxn>
              <a:cxn ang="0">
                <a:pos x="2074" y="0"/>
              </a:cxn>
              <a:cxn ang="0">
                <a:pos x="224" y="0"/>
              </a:cxn>
              <a:cxn ang="0">
                <a:pos x="0" y="520"/>
              </a:cxn>
              <a:cxn ang="0">
                <a:pos x="0" y="520"/>
              </a:cxn>
            </a:cxnLst>
            <a:rect l="0" t="0" r="r" b="b"/>
            <a:pathLst>
              <a:path w="2074" h="1659">
                <a:moveTo>
                  <a:pt x="0" y="520"/>
                </a:moveTo>
                <a:lnTo>
                  <a:pt x="505" y="1659"/>
                </a:lnTo>
                <a:lnTo>
                  <a:pt x="2074" y="1659"/>
                </a:lnTo>
                <a:lnTo>
                  <a:pt x="2074" y="0"/>
                </a:lnTo>
                <a:lnTo>
                  <a:pt x="224" y="0"/>
                </a:lnTo>
                <a:lnTo>
                  <a:pt x="0" y="520"/>
                </a:lnTo>
                <a:lnTo>
                  <a:pt x="0" y="520"/>
                </a:lnTo>
                <a:close/>
              </a:path>
            </a:pathLst>
          </a:custGeom>
          <a:solidFill>
            <a:srgbClr val="CA2627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7" name="Freeform 19"/>
          <p:cNvSpPr>
            <a:spLocks/>
          </p:cNvSpPr>
          <p:nvPr userDrawn="1"/>
        </p:nvSpPr>
        <p:spPr bwMode="auto">
          <a:xfrm>
            <a:off x="2303888" y="-10800"/>
            <a:ext cx="2370138" cy="2509838"/>
          </a:xfrm>
          <a:custGeom>
            <a:avLst/>
            <a:gdLst/>
            <a:ahLst/>
            <a:cxnLst>
              <a:cxn ang="0">
                <a:pos x="1493" y="0"/>
              </a:cxn>
              <a:cxn ang="0">
                <a:pos x="663" y="0"/>
              </a:cxn>
              <a:cxn ang="0">
                <a:pos x="0" y="1581"/>
              </a:cxn>
              <a:cxn ang="0">
                <a:pos x="832" y="1581"/>
              </a:cxn>
              <a:cxn ang="0">
                <a:pos x="1493" y="0"/>
              </a:cxn>
            </a:cxnLst>
            <a:rect l="0" t="0" r="r" b="b"/>
            <a:pathLst>
              <a:path w="1493" h="1581">
                <a:moveTo>
                  <a:pt x="1493" y="0"/>
                </a:moveTo>
                <a:lnTo>
                  <a:pt x="663" y="0"/>
                </a:lnTo>
                <a:lnTo>
                  <a:pt x="0" y="1581"/>
                </a:lnTo>
                <a:lnTo>
                  <a:pt x="832" y="1581"/>
                </a:lnTo>
                <a:lnTo>
                  <a:pt x="1493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0" name="Freeform 25"/>
          <p:cNvSpPr>
            <a:spLocks/>
          </p:cNvSpPr>
          <p:nvPr userDrawn="1"/>
        </p:nvSpPr>
        <p:spPr bwMode="auto">
          <a:xfrm>
            <a:off x="5499526" y="1171888"/>
            <a:ext cx="963613" cy="1343025"/>
          </a:xfrm>
          <a:custGeom>
            <a:avLst/>
            <a:gdLst/>
            <a:ahLst/>
            <a:cxnLst>
              <a:cxn ang="0">
                <a:pos x="135" y="846"/>
              </a:cxn>
              <a:cxn ang="0">
                <a:pos x="607" y="846"/>
              </a:cxn>
              <a:cxn ang="0">
                <a:pos x="230" y="0"/>
              </a:cxn>
              <a:cxn ang="0">
                <a:pos x="0" y="532"/>
              </a:cxn>
              <a:cxn ang="0">
                <a:pos x="135" y="846"/>
              </a:cxn>
            </a:cxnLst>
            <a:rect l="0" t="0" r="r" b="b"/>
            <a:pathLst>
              <a:path w="607" h="846">
                <a:moveTo>
                  <a:pt x="135" y="846"/>
                </a:moveTo>
                <a:lnTo>
                  <a:pt x="607" y="846"/>
                </a:lnTo>
                <a:lnTo>
                  <a:pt x="230" y="0"/>
                </a:lnTo>
                <a:lnTo>
                  <a:pt x="0" y="532"/>
                </a:lnTo>
                <a:lnTo>
                  <a:pt x="135" y="846"/>
                </a:lnTo>
                <a:close/>
              </a:path>
            </a:pathLst>
          </a:custGeom>
          <a:solidFill>
            <a:srgbClr val="CA242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auto">
          <a:xfrm>
            <a:off x="4270801" y="828988"/>
            <a:ext cx="1241425" cy="1685925"/>
          </a:xfrm>
          <a:custGeom>
            <a:avLst/>
            <a:gdLst/>
            <a:ahLst/>
            <a:cxnLst>
              <a:cxn ang="0">
                <a:pos x="0" y="1062"/>
              </a:cxn>
              <a:cxn ang="0">
                <a:pos x="647" y="1062"/>
              </a:cxn>
              <a:cxn ang="0">
                <a:pos x="782" y="748"/>
              </a:cxn>
              <a:cxn ang="0">
                <a:pos x="459" y="0"/>
              </a:cxn>
              <a:cxn ang="0">
                <a:pos x="0" y="1062"/>
              </a:cxn>
            </a:cxnLst>
            <a:rect l="0" t="0" r="r" b="b"/>
            <a:pathLst>
              <a:path w="782" h="1062">
                <a:moveTo>
                  <a:pt x="0" y="1062"/>
                </a:moveTo>
                <a:lnTo>
                  <a:pt x="647" y="1062"/>
                </a:lnTo>
                <a:lnTo>
                  <a:pt x="782" y="748"/>
                </a:lnTo>
                <a:lnTo>
                  <a:pt x="459" y="0"/>
                </a:lnTo>
                <a:lnTo>
                  <a:pt x="0" y="1062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auto">
          <a:xfrm>
            <a:off x="5339188" y="-1275"/>
            <a:ext cx="685800" cy="11731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327" y="739"/>
              </a:cxn>
              <a:cxn ang="0">
                <a:pos x="432" y="496"/>
              </a:cxn>
              <a:cxn ang="0">
                <a:pos x="210" y="0"/>
              </a:cxn>
              <a:cxn ang="0">
                <a:pos x="0" y="0"/>
              </a:cxn>
            </a:cxnLst>
            <a:rect l="0" t="0" r="r" b="b"/>
            <a:pathLst>
              <a:path w="432" h="739">
                <a:moveTo>
                  <a:pt x="0" y="0"/>
                </a:moveTo>
                <a:lnTo>
                  <a:pt x="0" y="0"/>
                </a:lnTo>
                <a:lnTo>
                  <a:pt x="327" y="739"/>
                </a:lnTo>
                <a:lnTo>
                  <a:pt x="432" y="496"/>
                </a:lnTo>
                <a:lnTo>
                  <a:pt x="210" y="0"/>
                </a:lnTo>
                <a:lnTo>
                  <a:pt x="0" y="0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auto">
          <a:xfrm>
            <a:off x="5663038" y="-1275"/>
            <a:ext cx="692150" cy="787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22" y="496"/>
              </a:cxn>
              <a:cxn ang="0">
                <a:pos x="436" y="0"/>
              </a:cxn>
              <a:cxn ang="0">
                <a:pos x="0" y="0"/>
              </a:cxn>
            </a:cxnLst>
            <a:rect l="0" t="0" r="r" b="b"/>
            <a:pathLst>
              <a:path w="436" h="496">
                <a:moveTo>
                  <a:pt x="0" y="0"/>
                </a:moveTo>
                <a:lnTo>
                  <a:pt x="222" y="496"/>
                </a:lnTo>
                <a:lnTo>
                  <a:pt x="436" y="0"/>
                </a:lnTo>
                <a:lnTo>
                  <a:pt x="0" y="0"/>
                </a:lnTo>
                <a:close/>
              </a:path>
            </a:pathLst>
          </a:custGeom>
          <a:solidFill>
            <a:srgbClr val="A6181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auto">
          <a:xfrm>
            <a:off x="4989938" y="-1275"/>
            <a:ext cx="877888" cy="2017713"/>
          </a:xfrm>
          <a:custGeom>
            <a:avLst/>
            <a:gdLst/>
            <a:ahLst/>
            <a:cxnLst>
              <a:cxn ang="0">
                <a:pos x="0" y="523"/>
              </a:cxn>
              <a:cxn ang="0">
                <a:pos x="323" y="1271"/>
              </a:cxn>
              <a:cxn ang="0">
                <a:pos x="553" y="739"/>
              </a:cxn>
              <a:cxn ang="0">
                <a:pos x="226" y="0"/>
              </a:cxn>
              <a:cxn ang="0">
                <a:pos x="0" y="523"/>
              </a:cxn>
            </a:cxnLst>
            <a:rect l="0" t="0" r="r" b="b"/>
            <a:pathLst>
              <a:path w="553" h="1271">
                <a:moveTo>
                  <a:pt x="0" y="523"/>
                </a:moveTo>
                <a:lnTo>
                  <a:pt x="323" y="1271"/>
                </a:lnTo>
                <a:lnTo>
                  <a:pt x="553" y="739"/>
                </a:lnTo>
                <a:lnTo>
                  <a:pt x="226" y="0"/>
                </a:lnTo>
                <a:lnTo>
                  <a:pt x="0" y="523"/>
                </a:lnTo>
                <a:close/>
              </a:path>
            </a:pathLst>
          </a:custGeom>
          <a:solidFill>
            <a:srgbClr val="AF1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5" name="Freeform 30"/>
          <p:cNvSpPr>
            <a:spLocks/>
          </p:cNvSpPr>
          <p:nvPr userDrawn="1"/>
        </p:nvSpPr>
        <p:spPr bwMode="auto">
          <a:xfrm>
            <a:off x="4640688" y="-1275"/>
            <a:ext cx="717550" cy="830263"/>
          </a:xfrm>
          <a:custGeom>
            <a:avLst/>
            <a:gdLst/>
            <a:ahLst/>
            <a:cxnLst>
              <a:cxn ang="0">
                <a:pos x="452" y="0"/>
              </a:cxn>
              <a:cxn ang="0">
                <a:pos x="452" y="0"/>
              </a:cxn>
              <a:cxn ang="0">
                <a:pos x="0" y="0"/>
              </a:cxn>
              <a:cxn ang="0">
                <a:pos x="226" y="523"/>
              </a:cxn>
              <a:cxn ang="0">
                <a:pos x="447" y="7"/>
              </a:cxn>
              <a:cxn ang="0">
                <a:pos x="452" y="0"/>
              </a:cxn>
            </a:cxnLst>
            <a:rect l="0" t="0" r="r" b="b"/>
            <a:pathLst>
              <a:path w="452" h="523">
                <a:moveTo>
                  <a:pt x="452" y="0"/>
                </a:moveTo>
                <a:lnTo>
                  <a:pt x="452" y="0"/>
                </a:lnTo>
                <a:lnTo>
                  <a:pt x="0" y="0"/>
                </a:lnTo>
                <a:lnTo>
                  <a:pt x="226" y="523"/>
                </a:lnTo>
                <a:lnTo>
                  <a:pt x="447" y="7"/>
                </a:lnTo>
                <a:lnTo>
                  <a:pt x="452" y="0"/>
                </a:lnTo>
                <a:close/>
              </a:path>
            </a:pathLst>
          </a:custGeom>
          <a:solidFill>
            <a:srgbClr val="A2171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6" name="Freeform 31"/>
          <p:cNvSpPr>
            <a:spLocks/>
          </p:cNvSpPr>
          <p:nvPr userDrawn="1"/>
        </p:nvSpPr>
        <p:spPr bwMode="auto">
          <a:xfrm>
            <a:off x="3594526" y="-1275"/>
            <a:ext cx="1414463" cy="2516188"/>
          </a:xfrm>
          <a:custGeom>
            <a:avLst/>
            <a:gdLst/>
            <a:ahLst/>
            <a:cxnLst>
              <a:cxn ang="0">
                <a:pos x="667" y="7"/>
              </a:cxn>
              <a:cxn ang="0">
                <a:pos x="665" y="0"/>
              </a:cxn>
              <a:cxn ang="0">
                <a:pos x="0" y="1585"/>
              </a:cxn>
              <a:cxn ang="0">
                <a:pos x="432" y="1585"/>
              </a:cxn>
              <a:cxn ang="0">
                <a:pos x="891" y="523"/>
              </a:cxn>
              <a:cxn ang="0">
                <a:pos x="667" y="7"/>
              </a:cxn>
            </a:cxnLst>
            <a:rect l="0" t="0" r="r" b="b"/>
            <a:pathLst>
              <a:path w="891" h="1585">
                <a:moveTo>
                  <a:pt x="667" y="7"/>
                </a:moveTo>
                <a:lnTo>
                  <a:pt x="665" y="0"/>
                </a:lnTo>
                <a:lnTo>
                  <a:pt x="0" y="1585"/>
                </a:lnTo>
                <a:lnTo>
                  <a:pt x="432" y="1585"/>
                </a:lnTo>
                <a:lnTo>
                  <a:pt x="891" y="523"/>
                </a:lnTo>
                <a:lnTo>
                  <a:pt x="667" y="7"/>
                </a:lnTo>
                <a:close/>
              </a:path>
            </a:pathLst>
          </a:custGeom>
          <a:solidFill>
            <a:srgbClr val="AF1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7" name="Freeform 32"/>
          <p:cNvSpPr>
            <a:spLocks/>
          </p:cNvSpPr>
          <p:nvPr userDrawn="1"/>
        </p:nvSpPr>
        <p:spPr bwMode="auto">
          <a:xfrm>
            <a:off x="2281663" y="-1275"/>
            <a:ext cx="2381250" cy="2516188"/>
          </a:xfrm>
          <a:custGeom>
            <a:avLst/>
            <a:gdLst/>
            <a:ahLst/>
            <a:cxnLst>
              <a:cxn ang="0">
                <a:pos x="667" y="0"/>
              </a:cxn>
              <a:cxn ang="0">
                <a:pos x="0" y="1585"/>
              </a:cxn>
              <a:cxn ang="0">
                <a:pos x="833" y="1585"/>
              </a:cxn>
              <a:cxn ang="0">
                <a:pos x="1500" y="0"/>
              </a:cxn>
              <a:cxn ang="0">
                <a:pos x="667" y="0"/>
              </a:cxn>
            </a:cxnLst>
            <a:rect l="0" t="0" r="r" b="b"/>
            <a:pathLst>
              <a:path w="1500" h="1585">
                <a:moveTo>
                  <a:pt x="667" y="0"/>
                </a:moveTo>
                <a:lnTo>
                  <a:pt x="0" y="1585"/>
                </a:lnTo>
                <a:lnTo>
                  <a:pt x="833" y="1585"/>
                </a:lnTo>
                <a:lnTo>
                  <a:pt x="1500" y="0"/>
                </a:lnTo>
                <a:lnTo>
                  <a:pt x="667" y="0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8" name="Picture 3" descr="O:\Logo_Library\N\NOMURA\A4\NOMURA_A4_CMYK_WHITE.emf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9752" y="310690"/>
            <a:ext cx="1260140" cy="216024"/>
          </a:xfrm>
          <a:prstGeom prst="rect">
            <a:avLst/>
          </a:prstGeom>
          <a:noFill/>
        </p:spPr>
      </p:pic>
      <p:sp>
        <p:nvSpPr>
          <p:cNvPr id="49" name="TextBox 48"/>
          <p:cNvSpPr txBox="1"/>
          <p:nvPr userDrawn="1"/>
        </p:nvSpPr>
        <p:spPr bwMode="white">
          <a:xfrm>
            <a:off x="7020524" y="558527"/>
            <a:ext cx="180911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i="1" dirty="0" smtClean="0">
                <a:solidFill>
                  <a:schemeClr val="bg1"/>
                </a:solidFill>
              </a:rPr>
              <a:t>Connecting</a:t>
            </a:r>
            <a:r>
              <a:rPr lang="en-GB" sz="900" i="1" baseline="0" dirty="0" smtClean="0">
                <a:solidFill>
                  <a:schemeClr val="bg1"/>
                </a:solidFill>
              </a:rPr>
              <a:t> Markets East &amp; West</a:t>
            </a:r>
            <a:endParaRPr lang="en-GB" sz="900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29" name="Content Placeholder 3"/>
          <p:cNvSpPr>
            <a:spLocks noGrp="1"/>
          </p:cNvSpPr>
          <p:nvPr>
            <p:ph sz="half" idx="36" hasCustomPrompt="1"/>
          </p:nvPr>
        </p:nvSpPr>
        <p:spPr>
          <a:xfrm>
            <a:off x="245908" y="1900799"/>
            <a:ext cx="8649969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41" name="Content Placeholder 3"/>
          <p:cNvSpPr>
            <a:spLocks noGrp="1"/>
          </p:cNvSpPr>
          <p:nvPr>
            <p:ph sz="half" idx="39" hasCustomPrompt="1"/>
          </p:nvPr>
        </p:nvSpPr>
        <p:spPr>
          <a:xfrm>
            <a:off x="245907" y="4324854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42" name="Content Placeholder 3"/>
          <p:cNvSpPr>
            <a:spLocks noGrp="1"/>
          </p:cNvSpPr>
          <p:nvPr>
            <p:ph sz="half" idx="40" hasCustomPrompt="1"/>
          </p:nvPr>
        </p:nvSpPr>
        <p:spPr>
          <a:xfrm>
            <a:off x="6101169" y="4324854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43" name="Content Placeholder 3"/>
          <p:cNvSpPr>
            <a:spLocks noGrp="1"/>
          </p:cNvSpPr>
          <p:nvPr>
            <p:ph sz="half" idx="41" hasCustomPrompt="1"/>
          </p:nvPr>
        </p:nvSpPr>
        <p:spPr>
          <a:xfrm>
            <a:off x="3175200" y="4324854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1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1684068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idx="44" hasCustomPrompt="1"/>
          </p:nvPr>
        </p:nvSpPr>
        <p:spPr>
          <a:xfrm>
            <a:off x="245907" y="411634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idx="45" hasCustomPrompt="1"/>
          </p:nvPr>
        </p:nvSpPr>
        <p:spPr>
          <a:xfrm>
            <a:off x="3176175" y="411634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45" name="Text Placeholder 2"/>
          <p:cNvSpPr>
            <a:spLocks noGrp="1"/>
          </p:cNvSpPr>
          <p:nvPr>
            <p:ph type="body" idx="46" hasCustomPrompt="1"/>
          </p:nvPr>
        </p:nvSpPr>
        <p:spPr>
          <a:xfrm>
            <a:off x="6101169" y="411634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4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41" name="Content Placeholder 3"/>
          <p:cNvSpPr>
            <a:spLocks noGrp="1"/>
          </p:cNvSpPr>
          <p:nvPr>
            <p:ph sz="half" idx="39" hasCustomPrompt="1"/>
          </p:nvPr>
        </p:nvSpPr>
        <p:spPr>
          <a:xfrm>
            <a:off x="245907" y="1899072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42" name="Content Placeholder 3"/>
          <p:cNvSpPr>
            <a:spLocks noGrp="1"/>
          </p:cNvSpPr>
          <p:nvPr>
            <p:ph sz="half" idx="40" hasCustomPrompt="1"/>
          </p:nvPr>
        </p:nvSpPr>
        <p:spPr>
          <a:xfrm>
            <a:off x="6101169" y="1899072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43" name="Content Placeholder 3"/>
          <p:cNvSpPr>
            <a:spLocks noGrp="1"/>
          </p:cNvSpPr>
          <p:nvPr>
            <p:ph sz="half" idx="41" hasCustomPrompt="1"/>
          </p:nvPr>
        </p:nvSpPr>
        <p:spPr>
          <a:xfrm>
            <a:off x="3175200" y="1899072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1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idx="44" hasCustomPrompt="1"/>
          </p:nvPr>
        </p:nvSpPr>
        <p:spPr>
          <a:xfrm>
            <a:off x="245907" y="1684800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idx="45" hasCustomPrompt="1"/>
          </p:nvPr>
        </p:nvSpPr>
        <p:spPr>
          <a:xfrm>
            <a:off x="3176175" y="1684800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45" name="Text Placeholder 2"/>
          <p:cNvSpPr>
            <a:spLocks noGrp="1"/>
          </p:cNvSpPr>
          <p:nvPr>
            <p:ph type="body" idx="46" hasCustomPrompt="1"/>
          </p:nvPr>
        </p:nvSpPr>
        <p:spPr>
          <a:xfrm>
            <a:off x="6101169" y="1684800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36" hasCustomPrompt="1"/>
          </p:nvPr>
        </p:nvSpPr>
        <p:spPr>
          <a:xfrm>
            <a:off x="245908" y="4351553"/>
            <a:ext cx="8649969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4134822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6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34" hasCustomPrompt="1"/>
          </p:nvPr>
        </p:nvSpPr>
        <p:spPr>
          <a:xfrm>
            <a:off x="251520" y="4624482"/>
            <a:ext cx="4256862" cy="1744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4" name="Content Placeholder 3"/>
          <p:cNvSpPr>
            <a:spLocks noGrp="1"/>
          </p:cNvSpPr>
          <p:nvPr>
            <p:ph sz="half" idx="35" hasCustomPrompt="1"/>
          </p:nvPr>
        </p:nvSpPr>
        <p:spPr>
          <a:xfrm>
            <a:off x="4630847" y="4624482"/>
            <a:ext cx="4256862" cy="1744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6" hasCustomPrompt="1"/>
          </p:nvPr>
        </p:nvSpPr>
        <p:spPr>
          <a:xfrm>
            <a:off x="251520" y="2204864"/>
            <a:ext cx="4256862" cy="1744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33" hasCustomPrompt="1"/>
          </p:nvPr>
        </p:nvSpPr>
        <p:spPr>
          <a:xfrm>
            <a:off x="4630847" y="2204864"/>
            <a:ext cx="4256862" cy="1744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1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15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1684068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245908" y="4091964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29" hasCustomPrompt="1"/>
          </p:nvPr>
        </p:nvSpPr>
        <p:spPr>
          <a:xfrm>
            <a:off x="251520" y="1988864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30" hasCustomPrompt="1"/>
          </p:nvPr>
        </p:nvSpPr>
        <p:spPr>
          <a:xfrm>
            <a:off x="4632369" y="1988864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31" hasCustomPrompt="1"/>
          </p:nvPr>
        </p:nvSpPr>
        <p:spPr>
          <a:xfrm>
            <a:off x="251520" y="4406522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4632369" y="4406522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0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41" name="Content Placeholder 3"/>
          <p:cNvSpPr>
            <a:spLocks noGrp="1"/>
          </p:cNvSpPr>
          <p:nvPr>
            <p:ph sz="half" idx="39" hasCustomPrompt="1"/>
          </p:nvPr>
        </p:nvSpPr>
        <p:spPr>
          <a:xfrm>
            <a:off x="245907" y="2187104"/>
            <a:ext cx="2791385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42" name="Content Placeholder 3"/>
          <p:cNvSpPr>
            <a:spLocks noGrp="1"/>
          </p:cNvSpPr>
          <p:nvPr>
            <p:ph sz="half" idx="40" hasCustomPrompt="1"/>
          </p:nvPr>
        </p:nvSpPr>
        <p:spPr>
          <a:xfrm>
            <a:off x="6101169" y="2187104"/>
            <a:ext cx="2791385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43" name="Content Placeholder 3"/>
          <p:cNvSpPr>
            <a:spLocks noGrp="1"/>
          </p:cNvSpPr>
          <p:nvPr>
            <p:ph sz="half" idx="41" hasCustomPrompt="1"/>
          </p:nvPr>
        </p:nvSpPr>
        <p:spPr>
          <a:xfrm>
            <a:off x="3175200" y="2187104"/>
            <a:ext cx="2791385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1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1684068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idx="44" hasCustomPrompt="1"/>
          </p:nvPr>
        </p:nvSpPr>
        <p:spPr>
          <a:xfrm>
            <a:off x="245907" y="197859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idx="45" hasCustomPrompt="1"/>
          </p:nvPr>
        </p:nvSpPr>
        <p:spPr>
          <a:xfrm>
            <a:off x="3176175" y="197859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45" name="Text Placeholder 2"/>
          <p:cNvSpPr>
            <a:spLocks noGrp="1"/>
          </p:cNvSpPr>
          <p:nvPr>
            <p:ph type="body" idx="46" hasCustomPrompt="1"/>
          </p:nvPr>
        </p:nvSpPr>
        <p:spPr>
          <a:xfrm>
            <a:off x="6101169" y="197859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47" hasCustomPrompt="1"/>
          </p:nvPr>
        </p:nvSpPr>
        <p:spPr>
          <a:xfrm>
            <a:off x="245907" y="4653336"/>
            <a:ext cx="2791385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48" hasCustomPrompt="1"/>
          </p:nvPr>
        </p:nvSpPr>
        <p:spPr>
          <a:xfrm>
            <a:off x="6101169" y="4653336"/>
            <a:ext cx="2791385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49" hasCustomPrompt="1"/>
          </p:nvPr>
        </p:nvSpPr>
        <p:spPr>
          <a:xfrm>
            <a:off x="3175200" y="4653336"/>
            <a:ext cx="2791385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50" hasCustomPrompt="1"/>
          </p:nvPr>
        </p:nvSpPr>
        <p:spPr>
          <a:xfrm>
            <a:off x="245908" y="4150300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51" hasCustomPrompt="1"/>
          </p:nvPr>
        </p:nvSpPr>
        <p:spPr>
          <a:xfrm>
            <a:off x="245907" y="4444830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52" hasCustomPrompt="1"/>
          </p:nvPr>
        </p:nvSpPr>
        <p:spPr>
          <a:xfrm>
            <a:off x="3176175" y="4444830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53" hasCustomPrompt="1"/>
          </p:nvPr>
        </p:nvSpPr>
        <p:spPr>
          <a:xfrm>
            <a:off x="6101169" y="4444830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6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sz="half" idx="53" hasCustomPrompt="1"/>
          </p:nvPr>
        </p:nvSpPr>
        <p:spPr>
          <a:xfrm>
            <a:off x="245908" y="2185814"/>
            <a:ext cx="2060308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half" idx="54" hasCustomPrompt="1"/>
          </p:nvPr>
        </p:nvSpPr>
        <p:spPr>
          <a:xfrm>
            <a:off x="2445784" y="2185814"/>
            <a:ext cx="2060308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33" name="Content Placeholder 3"/>
          <p:cNvSpPr>
            <a:spLocks noGrp="1"/>
          </p:cNvSpPr>
          <p:nvPr>
            <p:ph sz="half" idx="55" hasCustomPrompt="1"/>
          </p:nvPr>
        </p:nvSpPr>
        <p:spPr>
          <a:xfrm>
            <a:off x="4639015" y="2185814"/>
            <a:ext cx="2060308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34" name="Content Placeholder 3"/>
          <p:cNvSpPr>
            <a:spLocks noGrp="1"/>
          </p:cNvSpPr>
          <p:nvPr>
            <p:ph sz="half" idx="56" hasCustomPrompt="1"/>
          </p:nvPr>
        </p:nvSpPr>
        <p:spPr>
          <a:xfrm>
            <a:off x="6832246" y="2185814"/>
            <a:ext cx="2060308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8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1684068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idx="57" hasCustomPrompt="1"/>
          </p:nvPr>
        </p:nvSpPr>
        <p:spPr>
          <a:xfrm>
            <a:off x="245908" y="1979954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ysClr val="windowText" lastClr="000000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idx="58" hasCustomPrompt="1"/>
          </p:nvPr>
        </p:nvSpPr>
        <p:spPr>
          <a:xfrm>
            <a:off x="2445784" y="1979954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ysClr val="windowText" lastClr="000000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idx="59" hasCustomPrompt="1"/>
          </p:nvPr>
        </p:nvSpPr>
        <p:spPr>
          <a:xfrm>
            <a:off x="4637457" y="1979954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ysClr val="windowText" lastClr="000000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60" hasCustomPrompt="1"/>
          </p:nvPr>
        </p:nvSpPr>
        <p:spPr>
          <a:xfrm>
            <a:off x="6832246" y="1979954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ysClr val="windowText" lastClr="000000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61" hasCustomPrompt="1"/>
          </p:nvPr>
        </p:nvSpPr>
        <p:spPr>
          <a:xfrm>
            <a:off x="245908" y="4578818"/>
            <a:ext cx="2060308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62" hasCustomPrompt="1"/>
          </p:nvPr>
        </p:nvSpPr>
        <p:spPr>
          <a:xfrm>
            <a:off x="2445784" y="4578818"/>
            <a:ext cx="2060308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63" hasCustomPrompt="1"/>
          </p:nvPr>
        </p:nvSpPr>
        <p:spPr>
          <a:xfrm>
            <a:off x="4639015" y="4578818"/>
            <a:ext cx="2060308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64" hasCustomPrompt="1"/>
          </p:nvPr>
        </p:nvSpPr>
        <p:spPr>
          <a:xfrm>
            <a:off x="6832246" y="4578818"/>
            <a:ext cx="2060308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65" hasCustomPrompt="1"/>
          </p:nvPr>
        </p:nvSpPr>
        <p:spPr>
          <a:xfrm>
            <a:off x="245908" y="4077072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66" hasCustomPrompt="1"/>
          </p:nvPr>
        </p:nvSpPr>
        <p:spPr>
          <a:xfrm>
            <a:off x="245908" y="4372958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ysClr val="windowText" lastClr="000000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67" hasCustomPrompt="1"/>
          </p:nvPr>
        </p:nvSpPr>
        <p:spPr>
          <a:xfrm>
            <a:off x="2445784" y="4372958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ysClr val="windowText" lastClr="000000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idx="68" hasCustomPrompt="1"/>
          </p:nvPr>
        </p:nvSpPr>
        <p:spPr>
          <a:xfrm>
            <a:off x="4637457" y="4372958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ysClr val="windowText" lastClr="000000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69" hasCustomPrompt="1"/>
          </p:nvPr>
        </p:nvSpPr>
        <p:spPr>
          <a:xfrm>
            <a:off x="6832246" y="4372958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ysClr val="windowText" lastClr="000000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40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7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8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31_Complet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219E63-D278-4706-954E-257C61A65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9032701-A29B-41B5-A7CA-F452F79E6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9CDEE-948B-4033-A82E-ED86D5CD53DC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2F7F1DB-2F17-4D48-8A3E-A0871C3A6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FA9281B-1164-4D7E-99A6-79E86527A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28284-F44D-41EE-8B25-6DFF2D293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611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3049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B1F92669-E9AC-495A-9485-4D654D029480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7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700" i="1" baseline="0">
                <a:ea typeface="MS PGothic" pitchFamily="34" charset="-128"/>
              </a:defRPr>
            </a:lvl1pPr>
          </a:lstStyle>
          <a:p>
            <a:pPr lvl="0"/>
            <a:r>
              <a:rPr lang="en-GB" dirty="0" smtClean="0"/>
              <a:t>Source / Disclaimer / Annotations: 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5908" y="1702676"/>
            <a:ext cx="8640000" cy="473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64800" rIns="46800" bIns="64800"/>
          <a:lstStyle>
            <a:lvl1pPr marL="0" indent="0" algn="l" defTabSz="815780" rtl="0" fontAlgn="base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SzPct val="150000"/>
              <a:buFontTx/>
              <a:buNone/>
              <a:tabLst/>
              <a:defRPr lang="en-US" sz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fontAlgn="base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  <a:buFont typeface="Wingdings" pitchFamily="2" charset="2"/>
              <a:buChar char="n"/>
              <a:defRPr lang="en-US" sz="120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7188" indent="-177800" algn="l" defTabSz="815780" rtl="0" fontAlgn="base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ts val="1200"/>
              <a:buFont typeface="Arial" pitchFamily="34" charset="0"/>
              <a:buChar char="–"/>
              <a:defRPr lang="en-US" sz="120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36575" indent="-179388" algn="l" defTabSz="815780" rtl="0" fontAlgn="base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ts val="1200"/>
              <a:buFont typeface="Symbol"/>
              <a:buChar char="-"/>
              <a:defRPr lang="en-US" sz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fontAlgn="base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ts val="1200"/>
              <a:buFont typeface="Symbol"/>
              <a:buChar char="-"/>
              <a:defRPr lang="en-GB" sz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0000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  <p:sp>
        <p:nvSpPr>
          <p:cNvPr id="6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751262" y="57600"/>
            <a:ext cx="5848615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536831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Freeform 48"/>
          <p:cNvSpPr>
            <a:spLocks noChangeAspect="1"/>
          </p:cNvSpPr>
          <p:nvPr/>
        </p:nvSpPr>
        <p:spPr bwMode="auto">
          <a:xfrm>
            <a:off x="5550281" y="-411"/>
            <a:ext cx="3595645" cy="3553200"/>
          </a:xfrm>
          <a:custGeom>
            <a:avLst/>
            <a:gdLst/>
            <a:ahLst/>
            <a:cxnLst>
              <a:cxn ang="0">
                <a:pos x="0" y="742"/>
              </a:cxn>
              <a:cxn ang="0">
                <a:pos x="712" y="2344"/>
              </a:cxn>
              <a:cxn ang="0">
                <a:pos x="2372" y="2344"/>
              </a:cxn>
              <a:cxn ang="0">
                <a:pos x="2372" y="0"/>
              </a:cxn>
              <a:cxn ang="0">
                <a:pos x="322" y="0"/>
              </a:cxn>
              <a:cxn ang="0">
                <a:pos x="0" y="742"/>
              </a:cxn>
              <a:cxn ang="0">
                <a:pos x="0" y="742"/>
              </a:cxn>
            </a:cxnLst>
            <a:rect l="0" t="0" r="r" b="b"/>
            <a:pathLst>
              <a:path w="2372" h="2344">
                <a:moveTo>
                  <a:pt x="0" y="742"/>
                </a:moveTo>
                <a:lnTo>
                  <a:pt x="712" y="2344"/>
                </a:lnTo>
                <a:lnTo>
                  <a:pt x="2372" y="2344"/>
                </a:lnTo>
                <a:lnTo>
                  <a:pt x="2372" y="0"/>
                </a:lnTo>
                <a:lnTo>
                  <a:pt x="322" y="0"/>
                </a:lnTo>
                <a:lnTo>
                  <a:pt x="0" y="742"/>
                </a:lnTo>
                <a:lnTo>
                  <a:pt x="0" y="742"/>
                </a:lnTo>
                <a:close/>
              </a:path>
            </a:pathLst>
          </a:custGeom>
          <a:solidFill>
            <a:srgbClr val="C1C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252047" y="3600000"/>
            <a:ext cx="7219950" cy="860400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def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0" marR="0" lvl="0" indent="0" algn="l" defTabSz="957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Enter your title here</a:t>
            </a:r>
            <a:endParaRPr lang="en-GB" dirty="0"/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252047" y="4608000"/>
            <a:ext cx="7219950" cy="507600"/>
          </a:xfrm>
          <a:prstGeom prst="rect">
            <a:avLst/>
          </a:prstGeom>
        </p:spPr>
        <p:txBody>
          <a:bodyPr lIns="0" tIns="72000" rIns="0" bIns="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lang="en-GB" sz="1800" b="1" baseline="0" dirty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lvl="0" algn="l" defTabSz="957263" rtl="0" eaLnBrk="1" fontAlgn="base" hangingPunct="1">
              <a:spcBef>
                <a:spcPts val="1000"/>
              </a:spcBef>
              <a:spcAft>
                <a:spcPts val="1000"/>
              </a:spcAft>
              <a:buClr>
                <a:srgbClr val="CC3300"/>
              </a:buClr>
            </a:pPr>
            <a:r>
              <a:rPr lang="en-US" dirty="0" smtClean="0"/>
              <a:t>Enter your subtitle here</a:t>
            </a:r>
            <a:endParaRPr lang="en-GB" dirty="0"/>
          </a:p>
        </p:txBody>
      </p:sp>
      <p:sp>
        <p:nvSpPr>
          <p:cNvPr id="129" name="Freeform 64"/>
          <p:cNvSpPr>
            <a:spLocks/>
          </p:cNvSpPr>
          <p:nvPr/>
        </p:nvSpPr>
        <p:spPr bwMode="auto">
          <a:xfrm>
            <a:off x="4818750" y="1656102"/>
            <a:ext cx="1356695" cy="1895664"/>
          </a:xfrm>
          <a:custGeom>
            <a:avLst/>
            <a:gdLst/>
            <a:ahLst/>
            <a:cxnLst>
              <a:cxn ang="0">
                <a:pos x="325" y="0"/>
              </a:cxn>
              <a:cxn ang="0">
                <a:pos x="0" y="749"/>
              </a:cxn>
              <a:cxn ang="0">
                <a:pos x="190" y="1189"/>
              </a:cxn>
              <a:cxn ang="0">
                <a:pos x="852" y="1189"/>
              </a:cxn>
              <a:cxn ang="0">
                <a:pos x="325" y="0"/>
              </a:cxn>
            </a:cxnLst>
            <a:rect l="0" t="0" r="r" b="b"/>
            <a:pathLst>
              <a:path w="852" h="1189">
                <a:moveTo>
                  <a:pt x="325" y="0"/>
                </a:moveTo>
                <a:lnTo>
                  <a:pt x="0" y="749"/>
                </a:lnTo>
                <a:lnTo>
                  <a:pt x="190" y="1189"/>
                </a:lnTo>
                <a:lnTo>
                  <a:pt x="852" y="1189"/>
                </a:lnTo>
                <a:lnTo>
                  <a:pt x="325" y="0"/>
                </a:lnTo>
                <a:close/>
              </a:path>
            </a:pathLst>
          </a:custGeom>
          <a:solidFill>
            <a:srgbClr val="D5D5D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0" name="Freeform 65"/>
          <p:cNvSpPr>
            <a:spLocks/>
          </p:cNvSpPr>
          <p:nvPr/>
        </p:nvSpPr>
        <p:spPr bwMode="auto">
          <a:xfrm>
            <a:off x="4803463" y="1656102"/>
            <a:ext cx="1356695" cy="1895664"/>
          </a:xfrm>
          <a:custGeom>
            <a:avLst/>
            <a:gdLst/>
            <a:ahLst/>
            <a:cxnLst>
              <a:cxn ang="0">
                <a:pos x="325" y="0"/>
              </a:cxn>
              <a:cxn ang="0">
                <a:pos x="0" y="749"/>
              </a:cxn>
              <a:cxn ang="0">
                <a:pos x="190" y="1189"/>
              </a:cxn>
              <a:cxn ang="0">
                <a:pos x="852" y="1189"/>
              </a:cxn>
              <a:cxn ang="0">
                <a:pos x="325" y="0"/>
              </a:cxn>
            </a:cxnLst>
            <a:rect l="0" t="0" r="r" b="b"/>
            <a:pathLst>
              <a:path w="852" h="1189">
                <a:moveTo>
                  <a:pt x="325" y="0"/>
                </a:moveTo>
                <a:lnTo>
                  <a:pt x="0" y="749"/>
                </a:lnTo>
                <a:lnTo>
                  <a:pt x="190" y="1189"/>
                </a:lnTo>
                <a:lnTo>
                  <a:pt x="852" y="1189"/>
                </a:lnTo>
                <a:lnTo>
                  <a:pt x="325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1" name="Freeform 66"/>
          <p:cNvSpPr>
            <a:spLocks/>
          </p:cNvSpPr>
          <p:nvPr/>
        </p:nvSpPr>
        <p:spPr bwMode="auto">
          <a:xfrm>
            <a:off x="4602188" y="-411"/>
            <a:ext cx="963381" cy="1656514"/>
          </a:xfrm>
          <a:custGeom>
            <a:avLst/>
            <a:gdLst/>
            <a:ahLst/>
            <a:cxnLst>
              <a:cxn ang="0">
                <a:pos x="294" y="0"/>
              </a:cxn>
              <a:cxn ang="0">
                <a:pos x="0" y="0"/>
              </a:cxn>
              <a:cxn ang="0">
                <a:pos x="461" y="1039"/>
              </a:cxn>
              <a:cxn ang="0">
                <a:pos x="605" y="704"/>
              </a:cxn>
              <a:cxn ang="0">
                <a:pos x="294" y="0"/>
              </a:cxn>
            </a:cxnLst>
            <a:rect l="0" t="0" r="r" b="b"/>
            <a:pathLst>
              <a:path w="605" h="1039">
                <a:moveTo>
                  <a:pt x="294" y="0"/>
                </a:moveTo>
                <a:lnTo>
                  <a:pt x="0" y="0"/>
                </a:lnTo>
                <a:lnTo>
                  <a:pt x="461" y="1039"/>
                </a:lnTo>
                <a:lnTo>
                  <a:pt x="605" y="704"/>
                </a:lnTo>
                <a:lnTo>
                  <a:pt x="294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2" name="Freeform 67"/>
          <p:cNvSpPr>
            <a:spLocks/>
          </p:cNvSpPr>
          <p:nvPr/>
        </p:nvSpPr>
        <p:spPr bwMode="auto">
          <a:xfrm>
            <a:off x="4586901" y="-411"/>
            <a:ext cx="963381" cy="1656514"/>
          </a:xfrm>
          <a:custGeom>
            <a:avLst/>
            <a:gdLst/>
            <a:ahLst/>
            <a:cxnLst>
              <a:cxn ang="0">
                <a:pos x="294" y="0"/>
              </a:cxn>
              <a:cxn ang="0">
                <a:pos x="0" y="0"/>
              </a:cxn>
              <a:cxn ang="0">
                <a:pos x="461" y="1039"/>
              </a:cxn>
              <a:cxn ang="0">
                <a:pos x="605" y="704"/>
              </a:cxn>
              <a:cxn ang="0">
                <a:pos x="294" y="0"/>
              </a:cxn>
            </a:cxnLst>
            <a:rect l="0" t="0" r="r" b="b"/>
            <a:pathLst>
              <a:path w="605" h="1039">
                <a:moveTo>
                  <a:pt x="294" y="0"/>
                </a:moveTo>
                <a:lnTo>
                  <a:pt x="0" y="0"/>
                </a:lnTo>
                <a:lnTo>
                  <a:pt x="461" y="1039"/>
                </a:lnTo>
                <a:lnTo>
                  <a:pt x="605" y="704"/>
                </a:lnTo>
                <a:lnTo>
                  <a:pt x="29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3" name="Freeform 68"/>
          <p:cNvSpPr>
            <a:spLocks/>
          </p:cNvSpPr>
          <p:nvPr/>
        </p:nvSpPr>
        <p:spPr bwMode="auto">
          <a:xfrm>
            <a:off x="3087212" y="1173019"/>
            <a:ext cx="1746824" cy="2378746"/>
          </a:xfrm>
          <a:custGeom>
            <a:avLst/>
            <a:gdLst/>
            <a:ahLst/>
            <a:cxnLst>
              <a:cxn ang="0">
                <a:pos x="644" y="0"/>
              </a:cxn>
              <a:cxn ang="0">
                <a:pos x="0" y="1492"/>
              </a:cxn>
              <a:cxn ang="0">
                <a:pos x="906" y="1492"/>
              </a:cxn>
              <a:cxn ang="0">
                <a:pos x="1097" y="1052"/>
              </a:cxn>
              <a:cxn ang="0">
                <a:pos x="644" y="0"/>
              </a:cxn>
            </a:cxnLst>
            <a:rect l="0" t="0" r="r" b="b"/>
            <a:pathLst>
              <a:path w="1097" h="1492">
                <a:moveTo>
                  <a:pt x="644" y="0"/>
                </a:moveTo>
                <a:lnTo>
                  <a:pt x="0" y="1492"/>
                </a:lnTo>
                <a:lnTo>
                  <a:pt x="906" y="1492"/>
                </a:lnTo>
                <a:lnTo>
                  <a:pt x="1097" y="1052"/>
                </a:lnTo>
                <a:lnTo>
                  <a:pt x="644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4" name="Freeform 69"/>
          <p:cNvSpPr>
            <a:spLocks/>
          </p:cNvSpPr>
          <p:nvPr/>
        </p:nvSpPr>
        <p:spPr bwMode="auto">
          <a:xfrm>
            <a:off x="3056638" y="1173019"/>
            <a:ext cx="1746824" cy="2378746"/>
          </a:xfrm>
          <a:custGeom>
            <a:avLst/>
            <a:gdLst/>
            <a:ahLst/>
            <a:cxnLst>
              <a:cxn ang="0">
                <a:pos x="644" y="0"/>
              </a:cxn>
              <a:cxn ang="0">
                <a:pos x="0" y="1492"/>
              </a:cxn>
              <a:cxn ang="0">
                <a:pos x="906" y="1492"/>
              </a:cxn>
              <a:cxn ang="0">
                <a:pos x="1097" y="1052"/>
              </a:cxn>
              <a:cxn ang="0">
                <a:pos x="644" y="0"/>
              </a:cxn>
            </a:cxnLst>
            <a:rect l="0" t="0" r="r" b="b"/>
            <a:pathLst>
              <a:path w="1097" h="1492">
                <a:moveTo>
                  <a:pt x="644" y="0"/>
                </a:moveTo>
                <a:lnTo>
                  <a:pt x="0" y="1492"/>
                </a:lnTo>
                <a:lnTo>
                  <a:pt x="906" y="1492"/>
                </a:lnTo>
                <a:lnTo>
                  <a:pt x="1097" y="1052"/>
                </a:lnTo>
                <a:lnTo>
                  <a:pt x="64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5" name="Freeform 70"/>
          <p:cNvSpPr>
            <a:spLocks/>
          </p:cNvSpPr>
          <p:nvPr/>
        </p:nvSpPr>
        <p:spPr bwMode="auto">
          <a:xfrm>
            <a:off x="5055057" y="-411"/>
            <a:ext cx="982489" cy="112241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  <a:cxn ang="0">
                <a:pos x="0" y="0"/>
              </a:cxn>
            </a:cxnLst>
            <a:rect l="0" t="0" r="r" b="b"/>
            <a:pathLst>
              <a:path w="617" h="704">
                <a:moveTo>
                  <a:pt x="0" y="0"/>
                </a:moveTo>
                <a:lnTo>
                  <a:pt x="311" y="704"/>
                </a:lnTo>
                <a:lnTo>
                  <a:pt x="617" y="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6" name="Freeform 71"/>
          <p:cNvSpPr>
            <a:spLocks/>
          </p:cNvSpPr>
          <p:nvPr/>
        </p:nvSpPr>
        <p:spPr bwMode="auto">
          <a:xfrm>
            <a:off x="5055057" y="-411"/>
            <a:ext cx="982489" cy="112241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  <a:cxn ang="0">
                <a:pos x="0" y="0"/>
              </a:cxn>
            </a:cxnLst>
            <a:rect l="0" t="0" r="r" b="b"/>
            <a:pathLst>
              <a:path w="617" h="704">
                <a:moveTo>
                  <a:pt x="0" y="0"/>
                </a:moveTo>
                <a:lnTo>
                  <a:pt x="311" y="704"/>
                </a:lnTo>
                <a:lnTo>
                  <a:pt x="617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7" name="Freeform 72"/>
          <p:cNvSpPr>
            <a:spLocks/>
          </p:cNvSpPr>
          <p:nvPr/>
        </p:nvSpPr>
        <p:spPr bwMode="auto">
          <a:xfrm>
            <a:off x="5062700" y="-411"/>
            <a:ext cx="982489" cy="1122411"/>
          </a:xfrm>
          <a:custGeom>
            <a:avLst/>
            <a:gdLst/>
            <a:ahLst/>
            <a:cxnLst>
              <a:cxn ang="0">
                <a:pos x="617" y="0"/>
              </a:cxn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</a:cxnLst>
            <a:rect l="0" t="0" r="r" b="b"/>
            <a:pathLst>
              <a:path w="617" h="704">
                <a:moveTo>
                  <a:pt x="617" y="0"/>
                </a:moveTo>
                <a:lnTo>
                  <a:pt x="0" y="0"/>
                </a:lnTo>
                <a:lnTo>
                  <a:pt x="311" y="704"/>
                </a:lnTo>
                <a:lnTo>
                  <a:pt x="617" y="0"/>
                </a:lnTo>
                <a:close/>
              </a:path>
            </a:pathLst>
          </a:custGeom>
          <a:solidFill>
            <a:srgbClr val="9B9B9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8" name="Freeform 73"/>
          <p:cNvSpPr>
            <a:spLocks/>
          </p:cNvSpPr>
          <p:nvPr/>
        </p:nvSpPr>
        <p:spPr bwMode="auto">
          <a:xfrm>
            <a:off x="5055057" y="-411"/>
            <a:ext cx="982489" cy="1122411"/>
          </a:xfrm>
          <a:custGeom>
            <a:avLst/>
            <a:gdLst/>
            <a:ahLst/>
            <a:cxnLst>
              <a:cxn ang="0">
                <a:pos x="617" y="0"/>
              </a:cxn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</a:cxnLst>
            <a:rect l="0" t="0" r="r" b="b"/>
            <a:pathLst>
              <a:path w="617" h="704">
                <a:moveTo>
                  <a:pt x="617" y="0"/>
                </a:moveTo>
                <a:lnTo>
                  <a:pt x="0" y="0"/>
                </a:lnTo>
                <a:lnTo>
                  <a:pt x="311" y="704"/>
                </a:lnTo>
                <a:lnTo>
                  <a:pt x="61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9" name="Freeform 74"/>
          <p:cNvSpPr>
            <a:spLocks/>
          </p:cNvSpPr>
          <p:nvPr/>
        </p:nvSpPr>
        <p:spPr bwMode="auto">
          <a:xfrm>
            <a:off x="4105051" y="-411"/>
            <a:ext cx="1238860" cy="2850669"/>
          </a:xfrm>
          <a:custGeom>
            <a:avLst/>
            <a:gdLst/>
            <a:ahLst/>
            <a:cxnLst>
              <a:cxn ang="0">
                <a:pos x="317" y="0"/>
              </a:cxn>
              <a:cxn ang="0">
                <a:pos x="0" y="736"/>
              </a:cxn>
              <a:cxn ang="0">
                <a:pos x="453" y="1788"/>
              </a:cxn>
              <a:cxn ang="0">
                <a:pos x="778" y="1039"/>
              </a:cxn>
              <a:cxn ang="0">
                <a:pos x="317" y="0"/>
              </a:cxn>
            </a:cxnLst>
            <a:rect l="0" t="0" r="r" b="b"/>
            <a:pathLst>
              <a:path w="778" h="1788">
                <a:moveTo>
                  <a:pt x="317" y="0"/>
                </a:moveTo>
                <a:lnTo>
                  <a:pt x="0" y="736"/>
                </a:lnTo>
                <a:lnTo>
                  <a:pt x="453" y="1788"/>
                </a:lnTo>
                <a:lnTo>
                  <a:pt x="778" y="1039"/>
                </a:lnTo>
                <a:lnTo>
                  <a:pt x="317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0" name="Freeform 75"/>
          <p:cNvSpPr>
            <a:spLocks/>
          </p:cNvSpPr>
          <p:nvPr/>
        </p:nvSpPr>
        <p:spPr bwMode="auto">
          <a:xfrm>
            <a:off x="4082121" y="-411"/>
            <a:ext cx="1238860" cy="2850669"/>
          </a:xfrm>
          <a:custGeom>
            <a:avLst/>
            <a:gdLst/>
            <a:ahLst/>
            <a:cxnLst>
              <a:cxn ang="0">
                <a:pos x="317" y="0"/>
              </a:cxn>
              <a:cxn ang="0">
                <a:pos x="0" y="736"/>
              </a:cxn>
              <a:cxn ang="0">
                <a:pos x="453" y="1788"/>
              </a:cxn>
              <a:cxn ang="0">
                <a:pos x="778" y="1039"/>
              </a:cxn>
              <a:cxn ang="0">
                <a:pos x="317" y="0"/>
              </a:cxn>
            </a:cxnLst>
            <a:rect l="0" t="0" r="r" b="b"/>
            <a:pathLst>
              <a:path w="778" h="1788">
                <a:moveTo>
                  <a:pt x="317" y="0"/>
                </a:moveTo>
                <a:lnTo>
                  <a:pt x="0" y="736"/>
                </a:lnTo>
                <a:lnTo>
                  <a:pt x="453" y="1788"/>
                </a:lnTo>
                <a:lnTo>
                  <a:pt x="778" y="1039"/>
                </a:lnTo>
                <a:lnTo>
                  <a:pt x="31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1" name="Freeform 76"/>
          <p:cNvSpPr>
            <a:spLocks/>
          </p:cNvSpPr>
          <p:nvPr/>
        </p:nvSpPr>
        <p:spPr bwMode="auto">
          <a:xfrm>
            <a:off x="3607916" y="-411"/>
            <a:ext cx="1009559" cy="1173430"/>
          </a:xfrm>
          <a:custGeom>
            <a:avLst/>
            <a:gdLst/>
            <a:ahLst/>
            <a:cxnLst>
              <a:cxn ang="0">
                <a:pos x="634" y="0"/>
              </a:cxn>
              <a:cxn ang="0">
                <a:pos x="0" y="0"/>
              </a:cxn>
              <a:cxn ang="0">
                <a:pos x="317" y="736"/>
              </a:cxn>
              <a:cxn ang="0">
                <a:pos x="634" y="0"/>
              </a:cxn>
            </a:cxnLst>
            <a:rect l="0" t="0" r="r" b="b"/>
            <a:pathLst>
              <a:path w="634" h="736">
                <a:moveTo>
                  <a:pt x="634" y="0"/>
                </a:moveTo>
                <a:lnTo>
                  <a:pt x="0" y="0"/>
                </a:lnTo>
                <a:lnTo>
                  <a:pt x="317" y="736"/>
                </a:lnTo>
                <a:lnTo>
                  <a:pt x="634" y="0"/>
                </a:lnTo>
                <a:close/>
              </a:path>
            </a:pathLst>
          </a:custGeom>
          <a:solidFill>
            <a:srgbClr val="90909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2" name="Freeform 77"/>
          <p:cNvSpPr>
            <a:spLocks/>
          </p:cNvSpPr>
          <p:nvPr/>
        </p:nvSpPr>
        <p:spPr bwMode="auto">
          <a:xfrm>
            <a:off x="3577342" y="-411"/>
            <a:ext cx="1009559" cy="1173430"/>
          </a:xfrm>
          <a:custGeom>
            <a:avLst/>
            <a:gdLst/>
            <a:ahLst/>
            <a:cxnLst>
              <a:cxn ang="0">
                <a:pos x="634" y="0"/>
              </a:cxn>
              <a:cxn ang="0">
                <a:pos x="0" y="0"/>
              </a:cxn>
              <a:cxn ang="0">
                <a:pos x="317" y="736"/>
              </a:cxn>
              <a:cxn ang="0">
                <a:pos x="634" y="0"/>
              </a:cxn>
            </a:cxnLst>
            <a:rect l="0" t="0" r="r" b="b"/>
            <a:pathLst>
              <a:path w="634" h="736">
                <a:moveTo>
                  <a:pt x="634" y="0"/>
                </a:moveTo>
                <a:lnTo>
                  <a:pt x="0" y="0"/>
                </a:lnTo>
                <a:lnTo>
                  <a:pt x="317" y="736"/>
                </a:lnTo>
                <a:lnTo>
                  <a:pt x="63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3" name="Freeform 78"/>
          <p:cNvSpPr>
            <a:spLocks/>
          </p:cNvSpPr>
          <p:nvPr/>
        </p:nvSpPr>
        <p:spPr bwMode="auto">
          <a:xfrm>
            <a:off x="2125106" y="-411"/>
            <a:ext cx="1995233" cy="3552176"/>
          </a:xfrm>
          <a:custGeom>
            <a:avLst/>
            <a:gdLst/>
            <a:ahLst/>
            <a:cxnLst>
              <a:cxn ang="0">
                <a:pos x="936" y="0"/>
              </a:cxn>
              <a:cxn ang="0">
                <a:pos x="936" y="0"/>
              </a:cxn>
              <a:cxn ang="0">
                <a:pos x="0" y="2228"/>
              </a:cxn>
              <a:cxn ang="0">
                <a:pos x="609" y="2228"/>
              </a:cxn>
              <a:cxn ang="0">
                <a:pos x="1253" y="736"/>
              </a:cxn>
              <a:cxn ang="0">
                <a:pos x="936" y="0"/>
              </a:cxn>
            </a:cxnLst>
            <a:rect l="0" t="0" r="r" b="b"/>
            <a:pathLst>
              <a:path w="1253" h="2228">
                <a:moveTo>
                  <a:pt x="936" y="0"/>
                </a:moveTo>
                <a:lnTo>
                  <a:pt x="936" y="0"/>
                </a:lnTo>
                <a:lnTo>
                  <a:pt x="0" y="2228"/>
                </a:lnTo>
                <a:lnTo>
                  <a:pt x="609" y="2228"/>
                </a:lnTo>
                <a:lnTo>
                  <a:pt x="1253" y="736"/>
                </a:lnTo>
                <a:lnTo>
                  <a:pt x="936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4" name="Freeform 79"/>
          <p:cNvSpPr>
            <a:spLocks/>
          </p:cNvSpPr>
          <p:nvPr/>
        </p:nvSpPr>
        <p:spPr bwMode="auto">
          <a:xfrm>
            <a:off x="2086889" y="-411"/>
            <a:ext cx="1995233" cy="3552176"/>
          </a:xfrm>
          <a:custGeom>
            <a:avLst/>
            <a:gdLst/>
            <a:ahLst/>
            <a:cxnLst>
              <a:cxn ang="0">
                <a:pos x="936" y="0"/>
              </a:cxn>
              <a:cxn ang="0">
                <a:pos x="936" y="0"/>
              </a:cxn>
              <a:cxn ang="0">
                <a:pos x="0" y="2228"/>
              </a:cxn>
              <a:cxn ang="0">
                <a:pos x="609" y="2228"/>
              </a:cxn>
              <a:cxn ang="0">
                <a:pos x="1253" y="736"/>
              </a:cxn>
              <a:cxn ang="0">
                <a:pos x="936" y="0"/>
              </a:cxn>
            </a:cxnLst>
            <a:rect l="0" t="0" r="r" b="b"/>
            <a:pathLst>
              <a:path w="1253" h="2228">
                <a:moveTo>
                  <a:pt x="936" y="0"/>
                </a:moveTo>
                <a:lnTo>
                  <a:pt x="936" y="0"/>
                </a:lnTo>
                <a:lnTo>
                  <a:pt x="0" y="2228"/>
                </a:lnTo>
                <a:lnTo>
                  <a:pt x="609" y="2228"/>
                </a:lnTo>
                <a:lnTo>
                  <a:pt x="1253" y="736"/>
                </a:lnTo>
                <a:lnTo>
                  <a:pt x="936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5" name="Freeform 80"/>
          <p:cNvSpPr>
            <a:spLocks/>
          </p:cNvSpPr>
          <p:nvPr/>
        </p:nvSpPr>
        <p:spPr bwMode="auto">
          <a:xfrm>
            <a:off x="274459" y="-411"/>
            <a:ext cx="3348743" cy="3552176"/>
          </a:xfrm>
          <a:custGeom>
            <a:avLst/>
            <a:gdLst/>
            <a:ahLst/>
            <a:cxnLst>
              <a:cxn ang="0">
                <a:pos x="2103" y="0"/>
              </a:cxn>
              <a:cxn ang="0">
                <a:pos x="940" y="0"/>
              </a:cxn>
              <a:cxn ang="0">
                <a:pos x="0" y="2228"/>
              </a:cxn>
              <a:cxn ang="0">
                <a:pos x="1167" y="2228"/>
              </a:cxn>
              <a:cxn ang="0">
                <a:pos x="2103" y="0"/>
              </a:cxn>
            </a:cxnLst>
            <a:rect l="0" t="0" r="r" b="b"/>
            <a:pathLst>
              <a:path w="2103" h="2228">
                <a:moveTo>
                  <a:pt x="2103" y="0"/>
                </a:moveTo>
                <a:lnTo>
                  <a:pt x="940" y="0"/>
                </a:lnTo>
                <a:lnTo>
                  <a:pt x="0" y="2228"/>
                </a:lnTo>
                <a:lnTo>
                  <a:pt x="1167" y="2228"/>
                </a:lnTo>
                <a:lnTo>
                  <a:pt x="2103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6" name="Freeform 81"/>
          <p:cNvSpPr>
            <a:spLocks/>
          </p:cNvSpPr>
          <p:nvPr/>
        </p:nvSpPr>
        <p:spPr bwMode="auto">
          <a:xfrm>
            <a:off x="228599" y="-411"/>
            <a:ext cx="3348743" cy="3552176"/>
          </a:xfrm>
          <a:custGeom>
            <a:avLst/>
            <a:gdLst/>
            <a:ahLst/>
            <a:cxnLst>
              <a:cxn ang="0">
                <a:pos x="2103" y="0"/>
              </a:cxn>
              <a:cxn ang="0">
                <a:pos x="940" y="0"/>
              </a:cxn>
              <a:cxn ang="0">
                <a:pos x="0" y="2228"/>
              </a:cxn>
              <a:cxn ang="0">
                <a:pos x="1167" y="2228"/>
              </a:cxn>
              <a:cxn ang="0">
                <a:pos x="2103" y="0"/>
              </a:cxn>
            </a:cxnLst>
            <a:rect l="0" t="0" r="r" b="b"/>
            <a:pathLst>
              <a:path w="2103" h="2228">
                <a:moveTo>
                  <a:pt x="2103" y="0"/>
                </a:moveTo>
                <a:lnTo>
                  <a:pt x="940" y="0"/>
                </a:lnTo>
                <a:lnTo>
                  <a:pt x="0" y="2228"/>
                </a:lnTo>
                <a:lnTo>
                  <a:pt x="1167" y="2228"/>
                </a:lnTo>
                <a:lnTo>
                  <a:pt x="2103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72" name="Picture 171" descr="NOMURA_A4_PMS_1797.em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white">
          <a:xfrm>
            <a:off x="7599212" y="306904"/>
            <a:ext cx="1260000" cy="222805"/>
          </a:xfrm>
          <a:prstGeom prst="rect">
            <a:avLst/>
          </a:prstGeom>
        </p:spPr>
      </p:pic>
      <p:sp>
        <p:nvSpPr>
          <p:cNvPr id="24" name="Freeform 48"/>
          <p:cNvSpPr>
            <a:spLocks noChangeAspect="1"/>
          </p:cNvSpPr>
          <p:nvPr userDrawn="1"/>
        </p:nvSpPr>
        <p:spPr bwMode="auto">
          <a:xfrm>
            <a:off x="5550281" y="-411"/>
            <a:ext cx="3595645" cy="3553200"/>
          </a:xfrm>
          <a:custGeom>
            <a:avLst/>
            <a:gdLst/>
            <a:ahLst/>
            <a:cxnLst>
              <a:cxn ang="0">
                <a:pos x="0" y="742"/>
              </a:cxn>
              <a:cxn ang="0">
                <a:pos x="712" y="2344"/>
              </a:cxn>
              <a:cxn ang="0">
                <a:pos x="2372" y="2344"/>
              </a:cxn>
              <a:cxn ang="0">
                <a:pos x="2372" y="0"/>
              </a:cxn>
              <a:cxn ang="0">
                <a:pos x="322" y="0"/>
              </a:cxn>
              <a:cxn ang="0">
                <a:pos x="0" y="742"/>
              </a:cxn>
              <a:cxn ang="0">
                <a:pos x="0" y="742"/>
              </a:cxn>
            </a:cxnLst>
            <a:rect l="0" t="0" r="r" b="b"/>
            <a:pathLst>
              <a:path w="2372" h="2344">
                <a:moveTo>
                  <a:pt x="0" y="742"/>
                </a:moveTo>
                <a:lnTo>
                  <a:pt x="712" y="2344"/>
                </a:lnTo>
                <a:lnTo>
                  <a:pt x="2372" y="2344"/>
                </a:lnTo>
                <a:lnTo>
                  <a:pt x="2372" y="0"/>
                </a:lnTo>
                <a:lnTo>
                  <a:pt x="322" y="0"/>
                </a:lnTo>
                <a:lnTo>
                  <a:pt x="0" y="742"/>
                </a:lnTo>
                <a:lnTo>
                  <a:pt x="0" y="742"/>
                </a:lnTo>
                <a:close/>
              </a:path>
            </a:pathLst>
          </a:custGeom>
          <a:solidFill>
            <a:srgbClr val="C1C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5" name="Freeform 64"/>
          <p:cNvSpPr>
            <a:spLocks/>
          </p:cNvSpPr>
          <p:nvPr userDrawn="1"/>
        </p:nvSpPr>
        <p:spPr bwMode="auto">
          <a:xfrm>
            <a:off x="4818750" y="1656102"/>
            <a:ext cx="1356695" cy="1895664"/>
          </a:xfrm>
          <a:custGeom>
            <a:avLst/>
            <a:gdLst/>
            <a:ahLst/>
            <a:cxnLst>
              <a:cxn ang="0">
                <a:pos x="325" y="0"/>
              </a:cxn>
              <a:cxn ang="0">
                <a:pos x="0" y="749"/>
              </a:cxn>
              <a:cxn ang="0">
                <a:pos x="190" y="1189"/>
              </a:cxn>
              <a:cxn ang="0">
                <a:pos x="852" y="1189"/>
              </a:cxn>
              <a:cxn ang="0">
                <a:pos x="325" y="0"/>
              </a:cxn>
            </a:cxnLst>
            <a:rect l="0" t="0" r="r" b="b"/>
            <a:pathLst>
              <a:path w="852" h="1189">
                <a:moveTo>
                  <a:pt x="325" y="0"/>
                </a:moveTo>
                <a:lnTo>
                  <a:pt x="0" y="749"/>
                </a:lnTo>
                <a:lnTo>
                  <a:pt x="190" y="1189"/>
                </a:lnTo>
                <a:lnTo>
                  <a:pt x="852" y="1189"/>
                </a:lnTo>
                <a:lnTo>
                  <a:pt x="325" y="0"/>
                </a:lnTo>
                <a:close/>
              </a:path>
            </a:pathLst>
          </a:custGeom>
          <a:solidFill>
            <a:srgbClr val="D5D5D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6" name="Freeform 65"/>
          <p:cNvSpPr>
            <a:spLocks/>
          </p:cNvSpPr>
          <p:nvPr userDrawn="1"/>
        </p:nvSpPr>
        <p:spPr bwMode="auto">
          <a:xfrm>
            <a:off x="4803463" y="1656102"/>
            <a:ext cx="1356695" cy="1895664"/>
          </a:xfrm>
          <a:custGeom>
            <a:avLst/>
            <a:gdLst/>
            <a:ahLst/>
            <a:cxnLst>
              <a:cxn ang="0">
                <a:pos x="325" y="0"/>
              </a:cxn>
              <a:cxn ang="0">
                <a:pos x="0" y="749"/>
              </a:cxn>
              <a:cxn ang="0">
                <a:pos x="190" y="1189"/>
              </a:cxn>
              <a:cxn ang="0">
                <a:pos x="852" y="1189"/>
              </a:cxn>
              <a:cxn ang="0">
                <a:pos x="325" y="0"/>
              </a:cxn>
            </a:cxnLst>
            <a:rect l="0" t="0" r="r" b="b"/>
            <a:pathLst>
              <a:path w="852" h="1189">
                <a:moveTo>
                  <a:pt x="325" y="0"/>
                </a:moveTo>
                <a:lnTo>
                  <a:pt x="0" y="749"/>
                </a:lnTo>
                <a:lnTo>
                  <a:pt x="190" y="1189"/>
                </a:lnTo>
                <a:lnTo>
                  <a:pt x="852" y="1189"/>
                </a:lnTo>
                <a:lnTo>
                  <a:pt x="325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7" name="Freeform 66"/>
          <p:cNvSpPr>
            <a:spLocks/>
          </p:cNvSpPr>
          <p:nvPr userDrawn="1"/>
        </p:nvSpPr>
        <p:spPr bwMode="auto">
          <a:xfrm>
            <a:off x="4602188" y="-411"/>
            <a:ext cx="963381" cy="1656514"/>
          </a:xfrm>
          <a:custGeom>
            <a:avLst/>
            <a:gdLst/>
            <a:ahLst/>
            <a:cxnLst>
              <a:cxn ang="0">
                <a:pos x="294" y="0"/>
              </a:cxn>
              <a:cxn ang="0">
                <a:pos x="0" y="0"/>
              </a:cxn>
              <a:cxn ang="0">
                <a:pos x="461" y="1039"/>
              </a:cxn>
              <a:cxn ang="0">
                <a:pos x="605" y="704"/>
              </a:cxn>
              <a:cxn ang="0">
                <a:pos x="294" y="0"/>
              </a:cxn>
            </a:cxnLst>
            <a:rect l="0" t="0" r="r" b="b"/>
            <a:pathLst>
              <a:path w="605" h="1039">
                <a:moveTo>
                  <a:pt x="294" y="0"/>
                </a:moveTo>
                <a:lnTo>
                  <a:pt x="0" y="0"/>
                </a:lnTo>
                <a:lnTo>
                  <a:pt x="461" y="1039"/>
                </a:lnTo>
                <a:lnTo>
                  <a:pt x="605" y="704"/>
                </a:lnTo>
                <a:lnTo>
                  <a:pt x="294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Freeform 67"/>
          <p:cNvSpPr>
            <a:spLocks/>
          </p:cNvSpPr>
          <p:nvPr userDrawn="1"/>
        </p:nvSpPr>
        <p:spPr bwMode="auto">
          <a:xfrm>
            <a:off x="4586901" y="-411"/>
            <a:ext cx="963381" cy="1656514"/>
          </a:xfrm>
          <a:custGeom>
            <a:avLst/>
            <a:gdLst/>
            <a:ahLst/>
            <a:cxnLst>
              <a:cxn ang="0">
                <a:pos x="294" y="0"/>
              </a:cxn>
              <a:cxn ang="0">
                <a:pos x="0" y="0"/>
              </a:cxn>
              <a:cxn ang="0">
                <a:pos x="461" y="1039"/>
              </a:cxn>
              <a:cxn ang="0">
                <a:pos x="605" y="704"/>
              </a:cxn>
              <a:cxn ang="0">
                <a:pos x="294" y="0"/>
              </a:cxn>
            </a:cxnLst>
            <a:rect l="0" t="0" r="r" b="b"/>
            <a:pathLst>
              <a:path w="605" h="1039">
                <a:moveTo>
                  <a:pt x="294" y="0"/>
                </a:moveTo>
                <a:lnTo>
                  <a:pt x="0" y="0"/>
                </a:lnTo>
                <a:lnTo>
                  <a:pt x="461" y="1039"/>
                </a:lnTo>
                <a:lnTo>
                  <a:pt x="605" y="704"/>
                </a:lnTo>
                <a:lnTo>
                  <a:pt x="29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9" name="Freeform 68"/>
          <p:cNvSpPr>
            <a:spLocks/>
          </p:cNvSpPr>
          <p:nvPr userDrawn="1"/>
        </p:nvSpPr>
        <p:spPr bwMode="auto">
          <a:xfrm>
            <a:off x="3087212" y="1173019"/>
            <a:ext cx="1746824" cy="2378746"/>
          </a:xfrm>
          <a:custGeom>
            <a:avLst/>
            <a:gdLst/>
            <a:ahLst/>
            <a:cxnLst>
              <a:cxn ang="0">
                <a:pos x="644" y="0"/>
              </a:cxn>
              <a:cxn ang="0">
                <a:pos x="0" y="1492"/>
              </a:cxn>
              <a:cxn ang="0">
                <a:pos x="906" y="1492"/>
              </a:cxn>
              <a:cxn ang="0">
                <a:pos x="1097" y="1052"/>
              </a:cxn>
              <a:cxn ang="0">
                <a:pos x="644" y="0"/>
              </a:cxn>
            </a:cxnLst>
            <a:rect l="0" t="0" r="r" b="b"/>
            <a:pathLst>
              <a:path w="1097" h="1492">
                <a:moveTo>
                  <a:pt x="644" y="0"/>
                </a:moveTo>
                <a:lnTo>
                  <a:pt x="0" y="1492"/>
                </a:lnTo>
                <a:lnTo>
                  <a:pt x="906" y="1492"/>
                </a:lnTo>
                <a:lnTo>
                  <a:pt x="1097" y="1052"/>
                </a:lnTo>
                <a:lnTo>
                  <a:pt x="644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0" name="Freeform 69"/>
          <p:cNvSpPr>
            <a:spLocks/>
          </p:cNvSpPr>
          <p:nvPr userDrawn="1"/>
        </p:nvSpPr>
        <p:spPr bwMode="auto">
          <a:xfrm>
            <a:off x="3056638" y="1173019"/>
            <a:ext cx="1746824" cy="2378746"/>
          </a:xfrm>
          <a:custGeom>
            <a:avLst/>
            <a:gdLst/>
            <a:ahLst/>
            <a:cxnLst>
              <a:cxn ang="0">
                <a:pos x="644" y="0"/>
              </a:cxn>
              <a:cxn ang="0">
                <a:pos x="0" y="1492"/>
              </a:cxn>
              <a:cxn ang="0">
                <a:pos x="906" y="1492"/>
              </a:cxn>
              <a:cxn ang="0">
                <a:pos x="1097" y="1052"/>
              </a:cxn>
              <a:cxn ang="0">
                <a:pos x="644" y="0"/>
              </a:cxn>
            </a:cxnLst>
            <a:rect l="0" t="0" r="r" b="b"/>
            <a:pathLst>
              <a:path w="1097" h="1492">
                <a:moveTo>
                  <a:pt x="644" y="0"/>
                </a:moveTo>
                <a:lnTo>
                  <a:pt x="0" y="1492"/>
                </a:lnTo>
                <a:lnTo>
                  <a:pt x="906" y="1492"/>
                </a:lnTo>
                <a:lnTo>
                  <a:pt x="1097" y="1052"/>
                </a:lnTo>
                <a:lnTo>
                  <a:pt x="64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1" name="Freeform 70"/>
          <p:cNvSpPr>
            <a:spLocks/>
          </p:cNvSpPr>
          <p:nvPr userDrawn="1"/>
        </p:nvSpPr>
        <p:spPr bwMode="auto">
          <a:xfrm>
            <a:off x="5055057" y="-411"/>
            <a:ext cx="982489" cy="112241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  <a:cxn ang="0">
                <a:pos x="0" y="0"/>
              </a:cxn>
            </a:cxnLst>
            <a:rect l="0" t="0" r="r" b="b"/>
            <a:pathLst>
              <a:path w="617" h="704">
                <a:moveTo>
                  <a:pt x="0" y="0"/>
                </a:moveTo>
                <a:lnTo>
                  <a:pt x="311" y="704"/>
                </a:lnTo>
                <a:lnTo>
                  <a:pt x="617" y="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2" name="Freeform 71"/>
          <p:cNvSpPr>
            <a:spLocks/>
          </p:cNvSpPr>
          <p:nvPr userDrawn="1"/>
        </p:nvSpPr>
        <p:spPr bwMode="auto">
          <a:xfrm>
            <a:off x="5055057" y="-411"/>
            <a:ext cx="982489" cy="112241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  <a:cxn ang="0">
                <a:pos x="0" y="0"/>
              </a:cxn>
            </a:cxnLst>
            <a:rect l="0" t="0" r="r" b="b"/>
            <a:pathLst>
              <a:path w="617" h="704">
                <a:moveTo>
                  <a:pt x="0" y="0"/>
                </a:moveTo>
                <a:lnTo>
                  <a:pt x="311" y="704"/>
                </a:lnTo>
                <a:lnTo>
                  <a:pt x="617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3" name="Freeform 72"/>
          <p:cNvSpPr>
            <a:spLocks/>
          </p:cNvSpPr>
          <p:nvPr userDrawn="1"/>
        </p:nvSpPr>
        <p:spPr bwMode="auto">
          <a:xfrm>
            <a:off x="5062700" y="-411"/>
            <a:ext cx="982489" cy="1122411"/>
          </a:xfrm>
          <a:custGeom>
            <a:avLst/>
            <a:gdLst/>
            <a:ahLst/>
            <a:cxnLst>
              <a:cxn ang="0">
                <a:pos x="617" y="0"/>
              </a:cxn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</a:cxnLst>
            <a:rect l="0" t="0" r="r" b="b"/>
            <a:pathLst>
              <a:path w="617" h="704">
                <a:moveTo>
                  <a:pt x="617" y="0"/>
                </a:moveTo>
                <a:lnTo>
                  <a:pt x="0" y="0"/>
                </a:lnTo>
                <a:lnTo>
                  <a:pt x="311" y="704"/>
                </a:lnTo>
                <a:lnTo>
                  <a:pt x="617" y="0"/>
                </a:lnTo>
                <a:close/>
              </a:path>
            </a:pathLst>
          </a:custGeom>
          <a:solidFill>
            <a:srgbClr val="9B9B9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4" name="Freeform 73"/>
          <p:cNvSpPr>
            <a:spLocks/>
          </p:cNvSpPr>
          <p:nvPr userDrawn="1"/>
        </p:nvSpPr>
        <p:spPr bwMode="auto">
          <a:xfrm>
            <a:off x="5055057" y="-411"/>
            <a:ext cx="982489" cy="1122411"/>
          </a:xfrm>
          <a:custGeom>
            <a:avLst/>
            <a:gdLst/>
            <a:ahLst/>
            <a:cxnLst>
              <a:cxn ang="0">
                <a:pos x="617" y="0"/>
              </a:cxn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</a:cxnLst>
            <a:rect l="0" t="0" r="r" b="b"/>
            <a:pathLst>
              <a:path w="617" h="704">
                <a:moveTo>
                  <a:pt x="617" y="0"/>
                </a:moveTo>
                <a:lnTo>
                  <a:pt x="0" y="0"/>
                </a:lnTo>
                <a:lnTo>
                  <a:pt x="311" y="704"/>
                </a:lnTo>
                <a:lnTo>
                  <a:pt x="61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5" name="Freeform 74"/>
          <p:cNvSpPr>
            <a:spLocks/>
          </p:cNvSpPr>
          <p:nvPr userDrawn="1"/>
        </p:nvSpPr>
        <p:spPr bwMode="auto">
          <a:xfrm>
            <a:off x="4105051" y="-411"/>
            <a:ext cx="1238860" cy="2850669"/>
          </a:xfrm>
          <a:custGeom>
            <a:avLst/>
            <a:gdLst/>
            <a:ahLst/>
            <a:cxnLst>
              <a:cxn ang="0">
                <a:pos x="317" y="0"/>
              </a:cxn>
              <a:cxn ang="0">
                <a:pos x="0" y="736"/>
              </a:cxn>
              <a:cxn ang="0">
                <a:pos x="453" y="1788"/>
              </a:cxn>
              <a:cxn ang="0">
                <a:pos x="778" y="1039"/>
              </a:cxn>
              <a:cxn ang="0">
                <a:pos x="317" y="0"/>
              </a:cxn>
            </a:cxnLst>
            <a:rect l="0" t="0" r="r" b="b"/>
            <a:pathLst>
              <a:path w="778" h="1788">
                <a:moveTo>
                  <a:pt x="317" y="0"/>
                </a:moveTo>
                <a:lnTo>
                  <a:pt x="0" y="736"/>
                </a:lnTo>
                <a:lnTo>
                  <a:pt x="453" y="1788"/>
                </a:lnTo>
                <a:lnTo>
                  <a:pt x="778" y="1039"/>
                </a:lnTo>
                <a:lnTo>
                  <a:pt x="317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6" name="Freeform 75"/>
          <p:cNvSpPr>
            <a:spLocks/>
          </p:cNvSpPr>
          <p:nvPr userDrawn="1"/>
        </p:nvSpPr>
        <p:spPr bwMode="auto">
          <a:xfrm>
            <a:off x="4082121" y="-411"/>
            <a:ext cx="1238860" cy="2850669"/>
          </a:xfrm>
          <a:custGeom>
            <a:avLst/>
            <a:gdLst/>
            <a:ahLst/>
            <a:cxnLst>
              <a:cxn ang="0">
                <a:pos x="317" y="0"/>
              </a:cxn>
              <a:cxn ang="0">
                <a:pos x="0" y="736"/>
              </a:cxn>
              <a:cxn ang="0">
                <a:pos x="453" y="1788"/>
              </a:cxn>
              <a:cxn ang="0">
                <a:pos x="778" y="1039"/>
              </a:cxn>
              <a:cxn ang="0">
                <a:pos x="317" y="0"/>
              </a:cxn>
            </a:cxnLst>
            <a:rect l="0" t="0" r="r" b="b"/>
            <a:pathLst>
              <a:path w="778" h="1788">
                <a:moveTo>
                  <a:pt x="317" y="0"/>
                </a:moveTo>
                <a:lnTo>
                  <a:pt x="0" y="736"/>
                </a:lnTo>
                <a:lnTo>
                  <a:pt x="453" y="1788"/>
                </a:lnTo>
                <a:lnTo>
                  <a:pt x="778" y="1039"/>
                </a:lnTo>
                <a:lnTo>
                  <a:pt x="31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7" name="Freeform 76"/>
          <p:cNvSpPr>
            <a:spLocks/>
          </p:cNvSpPr>
          <p:nvPr userDrawn="1"/>
        </p:nvSpPr>
        <p:spPr bwMode="auto">
          <a:xfrm>
            <a:off x="3607916" y="-411"/>
            <a:ext cx="1009559" cy="1173430"/>
          </a:xfrm>
          <a:custGeom>
            <a:avLst/>
            <a:gdLst/>
            <a:ahLst/>
            <a:cxnLst>
              <a:cxn ang="0">
                <a:pos x="634" y="0"/>
              </a:cxn>
              <a:cxn ang="0">
                <a:pos x="0" y="0"/>
              </a:cxn>
              <a:cxn ang="0">
                <a:pos x="317" y="736"/>
              </a:cxn>
              <a:cxn ang="0">
                <a:pos x="634" y="0"/>
              </a:cxn>
            </a:cxnLst>
            <a:rect l="0" t="0" r="r" b="b"/>
            <a:pathLst>
              <a:path w="634" h="736">
                <a:moveTo>
                  <a:pt x="634" y="0"/>
                </a:moveTo>
                <a:lnTo>
                  <a:pt x="0" y="0"/>
                </a:lnTo>
                <a:lnTo>
                  <a:pt x="317" y="736"/>
                </a:lnTo>
                <a:lnTo>
                  <a:pt x="634" y="0"/>
                </a:lnTo>
                <a:close/>
              </a:path>
            </a:pathLst>
          </a:custGeom>
          <a:solidFill>
            <a:srgbClr val="90909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8" name="Freeform 77"/>
          <p:cNvSpPr>
            <a:spLocks/>
          </p:cNvSpPr>
          <p:nvPr userDrawn="1"/>
        </p:nvSpPr>
        <p:spPr bwMode="auto">
          <a:xfrm>
            <a:off x="3577342" y="-411"/>
            <a:ext cx="1009559" cy="1173430"/>
          </a:xfrm>
          <a:custGeom>
            <a:avLst/>
            <a:gdLst/>
            <a:ahLst/>
            <a:cxnLst>
              <a:cxn ang="0">
                <a:pos x="634" y="0"/>
              </a:cxn>
              <a:cxn ang="0">
                <a:pos x="0" y="0"/>
              </a:cxn>
              <a:cxn ang="0">
                <a:pos x="317" y="736"/>
              </a:cxn>
              <a:cxn ang="0">
                <a:pos x="634" y="0"/>
              </a:cxn>
            </a:cxnLst>
            <a:rect l="0" t="0" r="r" b="b"/>
            <a:pathLst>
              <a:path w="634" h="736">
                <a:moveTo>
                  <a:pt x="634" y="0"/>
                </a:moveTo>
                <a:lnTo>
                  <a:pt x="0" y="0"/>
                </a:lnTo>
                <a:lnTo>
                  <a:pt x="317" y="736"/>
                </a:lnTo>
                <a:lnTo>
                  <a:pt x="63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9" name="Freeform 78"/>
          <p:cNvSpPr>
            <a:spLocks/>
          </p:cNvSpPr>
          <p:nvPr userDrawn="1"/>
        </p:nvSpPr>
        <p:spPr bwMode="auto">
          <a:xfrm>
            <a:off x="2125106" y="-411"/>
            <a:ext cx="1995233" cy="3552176"/>
          </a:xfrm>
          <a:custGeom>
            <a:avLst/>
            <a:gdLst/>
            <a:ahLst/>
            <a:cxnLst>
              <a:cxn ang="0">
                <a:pos x="936" y="0"/>
              </a:cxn>
              <a:cxn ang="0">
                <a:pos x="936" y="0"/>
              </a:cxn>
              <a:cxn ang="0">
                <a:pos x="0" y="2228"/>
              </a:cxn>
              <a:cxn ang="0">
                <a:pos x="609" y="2228"/>
              </a:cxn>
              <a:cxn ang="0">
                <a:pos x="1253" y="736"/>
              </a:cxn>
              <a:cxn ang="0">
                <a:pos x="936" y="0"/>
              </a:cxn>
            </a:cxnLst>
            <a:rect l="0" t="0" r="r" b="b"/>
            <a:pathLst>
              <a:path w="1253" h="2228">
                <a:moveTo>
                  <a:pt x="936" y="0"/>
                </a:moveTo>
                <a:lnTo>
                  <a:pt x="936" y="0"/>
                </a:lnTo>
                <a:lnTo>
                  <a:pt x="0" y="2228"/>
                </a:lnTo>
                <a:lnTo>
                  <a:pt x="609" y="2228"/>
                </a:lnTo>
                <a:lnTo>
                  <a:pt x="1253" y="736"/>
                </a:lnTo>
                <a:lnTo>
                  <a:pt x="936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0" name="Freeform 79"/>
          <p:cNvSpPr>
            <a:spLocks/>
          </p:cNvSpPr>
          <p:nvPr userDrawn="1"/>
        </p:nvSpPr>
        <p:spPr bwMode="auto">
          <a:xfrm>
            <a:off x="2086889" y="-411"/>
            <a:ext cx="1995233" cy="3552176"/>
          </a:xfrm>
          <a:custGeom>
            <a:avLst/>
            <a:gdLst/>
            <a:ahLst/>
            <a:cxnLst>
              <a:cxn ang="0">
                <a:pos x="936" y="0"/>
              </a:cxn>
              <a:cxn ang="0">
                <a:pos x="936" y="0"/>
              </a:cxn>
              <a:cxn ang="0">
                <a:pos x="0" y="2228"/>
              </a:cxn>
              <a:cxn ang="0">
                <a:pos x="609" y="2228"/>
              </a:cxn>
              <a:cxn ang="0">
                <a:pos x="1253" y="736"/>
              </a:cxn>
              <a:cxn ang="0">
                <a:pos x="936" y="0"/>
              </a:cxn>
            </a:cxnLst>
            <a:rect l="0" t="0" r="r" b="b"/>
            <a:pathLst>
              <a:path w="1253" h="2228">
                <a:moveTo>
                  <a:pt x="936" y="0"/>
                </a:moveTo>
                <a:lnTo>
                  <a:pt x="936" y="0"/>
                </a:lnTo>
                <a:lnTo>
                  <a:pt x="0" y="2228"/>
                </a:lnTo>
                <a:lnTo>
                  <a:pt x="609" y="2228"/>
                </a:lnTo>
                <a:lnTo>
                  <a:pt x="1253" y="736"/>
                </a:lnTo>
                <a:lnTo>
                  <a:pt x="936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1" name="Freeform 80"/>
          <p:cNvSpPr>
            <a:spLocks/>
          </p:cNvSpPr>
          <p:nvPr userDrawn="1"/>
        </p:nvSpPr>
        <p:spPr bwMode="auto">
          <a:xfrm>
            <a:off x="274459" y="-411"/>
            <a:ext cx="3348743" cy="3552176"/>
          </a:xfrm>
          <a:custGeom>
            <a:avLst/>
            <a:gdLst/>
            <a:ahLst/>
            <a:cxnLst>
              <a:cxn ang="0">
                <a:pos x="2103" y="0"/>
              </a:cxn>
              <a:cxn ang="0">
                <a:pos x="940" y="0"/>
              </a:cxn>
              <a:cxn ang="0">
                <a:pos x="0" y="2228"/>
              </a:cxn>
              <a:cxn ang="0">
                <a:pos x="1167" y="2228"/>
              </a:cxn>
              <a:cxn ang="0">
                <a:pos x="2103" y="0"/>
              </a:cxn>
            </a:cxnLst>
            <a:rect l="0" t="0" r="r" b="b"/>
            <a:pathLst>
              <a:path w="2103" h="2228">
                <a:moveTo>
                  <a:pt x="2103" y="0"/>
                </a:moveTo>
                <a:lnTo>
                  <a:pt x="940" y="0"/>
                </a:lnTo>
                <a:lnTo>
                  <a:pt x="0" y="2228"/>
                </a:lnTo>
                <a:lnTo>
                  <a:pt x="1167" y="2228"/>
                </a:lnTo>
                <a:lnTo>
                  <a:pt x="2103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2" name="Freeform 81"/>
          <p:cNvSpPr>
            <a:spLocks/>
          </p:cNvSpPr>
          <p:nvPr userDrawn="1"/>
        </p:nvSpPr>
        <p:spPr bwMode="auto">
          <a:xfrm>
            <a:off x="228599" y="-411"/>
            <a:ext cx="3348743" cy="3552176"/>
          </a:xfrm>
          <a:custGeom>
            <a:avLst/>
            <a:gdLst/>
            <a:ahLst/>
            <a:cxnLst>
              <a:cxn ang="0">
                <a:pos x="2103" y="0"/>
              </a:cxn>
              <a:cxn ang="0">
                <a:pos x="940" y="0"/>
              </a:cxn>
              <a:cxn ang="0">
                <a:pos x="0" y="2228"/>
              </a:cxn>
              <a:cxn ang="0">
                <a:pos x="1167" y="2228"/>
              </a:cxn>
              <a:cxn ang="0">
                <a:pos x="2103" y="0"/>
              </a:cxn>
            </a:cxnLst>
            <a:rect l="0" t="0" r="r" b="b"/>
            <a:pathLst>
              <a:path w="2103" h="2228">
                <a:moveTo>
                  <a:pt x="2103" y="0"/>
                </a:moveTo>
                <a:lnTo>
                  <a:pt x="940" y="0"/>
                </a:lnTo>
                <a:lnTo>
                  <a:pt x="0" y="2228"/>
                </a:lnTo>
                <a:lnTo>
                  <a:pt x="1167" y="2228"/>
                </a:lnTo>
                <a:lnTo>
                  <a:pt x="2103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3" name="Picture 42" descr="NOMURA_A4_PMS_1797.e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white">
          <a:xfrm>
            <a:off x="7599212" y="306904"/>
            <a:ext cx="1260000" cy="2228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3049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B1F92669-E9AC-495A-9485-4D654D029480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7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700" i="1" baseline="0">
                <a:ea typeface="MS PGothic" pitchFamily="34" charset="-128"/>
              </a:defRPr>
            </a:lvl1pPr>
          </a:lstStyle>
          <a:p>
            <a:pPr lvl="0"/>
            <a:r>
              <a:rPr lang="en-GB" dirty="0" smtClean="0"/>
              <a:t>Source / Disclaimer / Annotations: 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5908" y="1702676"/>
            <a:ext cx="8640000" cy="473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64800" rIns="46800" bIns="64800"/>
          <a:lstStyle>
            <a:lvl1pPr marL="0" indent="0" algn="l" defTabSz="815780" rtl="0" fontAlgn="base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SzPct val="150000"/>
              <a:buFontTx/>
              <a:buNone/>
              <a:tabLst/>
              <a:defRPr lang="en-US" sz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fontAlgn="base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  <a:buFont typeface="Wingdings" pitchFamily="2" charset="2"/>
              <a:buChar char="n"/>
              <a:defRPr lang="en-US" sz="120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7188" indent="-177800" algn="l" defTabSz="815780" rtl="0" fontAlgn="base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ts val="1200"/>
              <a:buFont typeface="Arial" pitchFamily="34" charset="0"/>
              <a:buChar char="–"/>
              <a:defRPr lang="en-US" sz="120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36575" indent="-179388" algn="l" defTabSz="815780" rtl="0" fontAlgn="base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ts val="1200"/>
              <a:buFont typeface="Symbol"/>
              <a:buChar char="-"/>
              <a:defRPr lang="en-US" sz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fontAlgn="base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ts val="1200"/>
              <a:buFont typeface="Symbol"/>
              <a:buChar char="-"/>
              <a:defRPr lang="en-GB" sz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0000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  <p:sp>
        <p:nvSpPr>
          <p:cNvPr id="6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751262" y="57600"/>
            <a:ext cx="5848615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637550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252047" y="3600000"/>
            <a:ext cx="7219950" cy="860400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def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0" marR="0" lvl="0" indent="0" algn="l" defTabSz="957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Enter your title here</a:t>
            </a:r>
            <a:endParaRPr lang="en-GB" dirty="0"/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252047" y="4608000"/>
            <a:ext cx="7219950" cy="507600"/>
          </a:xfrm>
          <a:prstGeom prst="rect">
            <a:avLst/>
          </a:prstGeom>
        </p:spPr>
        <p:txBody>
          <a:bodyPr lIns="0" tIns="72000" rIns="0" bIns="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lang="en-GB" sz="1800" b="1" baseline="0" dirty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lvl="0" algn="l" defTabSz="957263" rtl="0" eaLnBrk="1" fontAlgn="base" hangingPunct="1">
              <a:spcBef>
                <a:spcPts val="1000"/>
              </a:spcBef>
              <a:spcAft>
                <a:spcPts val="1000"/>
              </a:spcAft>
              <a:buClr>
                <a:srgbClr val="CC3300"/>
              </a:buClr>
            </a:pPr>
            <a:r>
              <a:rPr lang="en-US" dirty="0" smtClean="0"/>
              <a:t>Enter your subtitle here</a:t>
            </a:r>
            <a:endParaRPr lang="en-GB" dirty="0"/>
          </a:p>
        </p:txBody>
      </p:sp>
      <p:sp>
        <p:nvSpPr>
          <p:cNvPr id="40" name="Freeform 48"/>
          <p:cNvSpPr>
            <a:spLocks noChangeAspect="1"/>
          </p:cNvSpPr>
          <p:nvPr/>
        </p:nvSpPr>
        <p:spPr bwMode="auto">
          <a:xfrm>
            <a:off x="5550281" y="-411"/>
            <a:ext cx="3595645" cy="3553200"/>
          </a:xfrm>
          <a:custGeom>
            <a:avLst/>
            <a:gdLst/>
            <a:ahLst/>
            <a:cxnLst>
              <a:cxn ang="0">
                <a:pos x="0" y="742"/>
              </a:cxn>
              <a:cxn ang="0">
                <a:pos x="712" y="2344"/>
              </a:cxn>
              <a:cxn ang="0">
                <a:pos x="2372" y="2344"/>
              </a:cxn>
              <a:cxn ang="0">
                <a:pos x="2372" y="0"/>
              </a:cxn>
              <a:cxn ang="0">
                <a:pos x="322" y="0"/>
              </a:cxn>
              <a:cxn ang="0">
                <a:pos x="0" y="742"/>
              </a:cxn>
              <a:cxn ang="0">
                <a:pos x="0" y="742"/>
              </a:cxn>
            </a:cxnLst>
            <a:rect l="0" t="0" r="r" b="b"/>
            <a:pathLst>
              <a:path w="2372" h="2344">
                <a:moveTo>
                  <a:pt x="0" y="742"/>
                </a:moveTo>
                <a:lnTo>
                  <a:pt x="712" y="2344"/>
                </a:lnTo>
                <a:lnTo>
                  <a:pt x="2372" y="2344"/>
                </a:lnTo>
                <a:lnTo>
                  <a:pt x="2372" y="0"/>
                </a:lnTo>
                <a:lnTo>
                  <a:pt x="322" y="0"/>
                </a:lnTo>
                <a:lnTo>
                  <a:pt x="0" y="742"/>
                </a:lnTo>
                <a:lnTo>
                  <a:pt x="0" y="742"/>
                </a:lnTo>
                <a:close/>
              </a:path>
            </a:pathLst>
          </a:custGeom>
          <a:solidFill>
            <a:srgbClr val="C1C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1" name="Freeform 64"/>
          <p:cNvSpPr>
            <a:spLocks/>
          </p:cNvSpPr>
          <p:nvPr/>
        </p:nvSpPr>
        <p:spPr bwMode="auto">
          <a:xfrm>
            <a:off x="4818750" y="1656102"/>
            <a:ext cx="1356695" cy="1895664"/>
          </a:xfrm>
          <a:custGeom>
            <a:avLst/>
            <a:gdLst/>
            <a:ahLst/>
            <a:cxnLst>
              <a:cxn ang="0">
                <a:pos x="325" y="0"/>
              </a:cxn>
              <a:cxn ang="0">
                <a:pos x="0" y="749"/>
              </a:cxn>
              <a:cxn ang="0">
                <a:pos x="190" y="1189"/>
              </a:cxn>
              <a:cxn ang="0">
                <a:pos x="852" y="1189"/>
              </a:cxn>
              <a:cxn ang="0">
                <a:pos x="325" y="0"/>
              </a:cxn>
            </a:cxnLst>
            <a:rect l="0" t="0" r="r" b="b"/>
            <a:pathLst>
              <a:path w="852" h="1189">
                <a:moveTo>
                  <a:pt x="325" y="0"/>
                </a:moveTo>
                <a:lnTo>
                  <a:pt x="0" y="749"/>
                </a:lnTo>
                <a:lnTo>
                  <a:pt x="190" y="1189"/>
                </a:lnTo>
                <a:lnTo>
                  <a:pt x="852" y="1189"/>
                </a:lnTo>
                <a:lnTo>
                  <a:pt x="325" y="0"/>
                </a:lnTo>
                <a:close/>
              </a:path>
            </a:pathLst>
          </a:custGeom>
          <a:solidFill>
            <a:srgbClr val="D5D5D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2" name="Freeform 65"/>
          <p:cNvSpPr>
            <a:spLocks/>
          </p:cNvSpPr>
          <p:nvPr/>
        </p:nvSpPr>
        <p:spPr bwMode="auto">
          <a:xfrm>
            <a:off x="4803463" y="1656102"/>
            <a:ext cx="1356695" cy="1895664"/>
          </a:xfrm>
          <a:custGeom>
            <a:avLst/>
            <a:gdLst/>
            <a:ahLst/>
            <a:cxnLst>
              <a:cxn ang="0">
                <a:pos x="325" y="0"/>
              </a:cxn>
              <a:cxn ang="0">
                <a:pos x="0" y="749"/>
              </a:cxn>
              <a:cxn ang="0">
                <a:pos x="190" y="1189"/>
              </a:cxn>
              <a:cxn ang="0">
                <a:pos x="852" y="1189"/>
              </a:cxn>
              <a:cxn ang="0">
                <a:pos x="325" y="0"/>
              </a:cxn>
            </a:cxnLst>
            <a:rect l="0" t="0" r="r" b="b"/>
            <a:pathLst>
              <a:path w="852" h="1189">
                <a:moveTo>
                  <a:pt x="325" y="0"/>
                </a:moveTo>
                <a:lnTo>
                  <a:pt x="0" y="749"/>
                </a:lnTo>
                <a:lnTo>
                  <a:pt x="190" y="1189"/>
                </a:lnTo>
                <a:lnTo>
                  <a:pt x="852" y="1189"/>
                </a:lnTo>
                <a:lnTo>
                  <a:pt x="325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3" name="Freeform 66"/>
          <p:cNvSpPr>
            <a:spLocks/>
          </p:cNvSpPr>
          <p:nvPr/>
        </p:nvSpPr>
        <p:spPr bwMode="auto">
          <a:xfrm>
            <a:off x="4602188" y="-411"/>
            <a:ext cx="963381" cy="1656514"/>
          </a:xfrm>
          <a:custGeom>
            <a:avLst/>
            <a:gdLst/>
            <a:ahLst/>
            <a:cxnLst>
              <a:cxn ang="0">
                <a:pos x="294" y="0"/>
              </a:cxn>
              <a:cxn ang="0">
                <a:pos x="0" y="0"/>
              </a:cxn>
              <a:cxn ang="0">
                <a:pos x="461" y="1039"/>
              </a:cxn>
              <a:cxn ang="0">
                <a:pos x="605" y="704"/>
              </a:cxn>
              <a:cxn ang="0">
                <a:pos x="294" y="0"/>
              </a:cxn>
            </a:cxnLst>
            <a:rect l="0" t="0" r="r" b="b"/>
            <a:pathLst>
              <a:path w="605" h="1039">
                <a:moveTo>
                  <a:pt x="294" y="0"/>
                </a:moveTo>
                <a:lnTo>
                  <a:pt x="0" y="0"/>
                </a:lnTo>
                <a:lnTo>
                  <a:pt x="461" y="1039"/>
                </a:lnTo>
                <a:lnTo>
                  <a:pt x="605" y="704"/>
                </a:lnTo>
                <a:lnTo>
                  <a:pt x="294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4" name="Freeform 67"/>
          <p:cNvSpPr>
            <a:spLocks/>
          </p:cNvSpPr>
          <p:nvPr/>
        </p:nvSpPr>
        <p:spPr bwMode="auto">
          <a:xfrm>
            <a:off x="4586901" y="-411"/>
            <a:ext cx="963381" cy="1656514"/>
          </a:xfrm>
          <a:custGeom>
            <a:avLst/>
            <a:gdLst/>
            <a:ahLst/>
            <a:cxnLst>
              <a:cxn ang="0">
                <a:pos x="294" y="0"/>
              </a:cxn>
              <a:cxn ang="0">
                <a:pos x="0" y="0"/>
              </a:cxn>
              <a:cxn ang="0">
                <a:pos x="461" y="1039"/>
              </a:cxn>
              <a:cxn ang="0">
                <a:pos x="605" y="704"/>
              </a:cxn>
              <a:cxn ang="0">
                <a:pos x="294" y="0"/>
              </a:cxn>
            </a:cxnLst>
            <a:rect l="0" t="0" r="r" b="b"/>
            <a:pathLst>
              <a:path w="605" h="1039">
                <a:moveTo>
                  <a:pt x="294" y="0"/>
                </a:moveTo>
                <a:lnTo>
                  <a:pt x="0" y="0"/>
                </a:lnTo>
                <a:lnTo>
                  <a:pt x="461" y="1039"/>
                </a:lnTo>
                <a:lnTo>
                  <a:pt x="605" y="704"/>
                </a:lnTo>
                <a:lnTo>
                  <a:pt x="29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5" name="Freeform 68"/>
          <p:cNvSpPr>
            <a:spLocks/>
          </p:cNvSpPr>
          <p:nvPr/>
        </p:nvSpPr>
        <p:spPr bwMode="auto">
          <a:xfrm>
            <a:off x="3087212" y="1173019"/>
            <a:ext cx="1746824" cy="2378746"/>
          </a:xfrm>
          <a:custGeom>
            <a:avLst/>
            <a:gdLst/>
            <a:ahLst/>
            <a:cxnLst>
              <a:cxn ang="0">
                <a:pos x="644" y="0"/>
              </a:cxn>
              <a:cxn ang="0">
                <a:pos x="0" y="1492"/>
              </a:cxn>
              <a:cxn ang="0">
                <a:pos x="906" y="1492"/>
              </a:cxn>
              <a:cxn ang="0">
                <a:pos x="1097" y="1052"/>
              </a:cxn>
              <a:cxn ang="0">
                <a:pos x="644" y="0"/>
              </a:cxn>
            </a:cxnLst>
            <a:rect l="0" t="0" r="r" b="b"/>
            <a:pathLst>
              <a:path w="1097" h="1492">
                <a:moveTo>
                  <a:pt x="644" y="0"/>
                </a:moveTo>
                <a:lnTo>
                  <a:pt x="0" y="1492"/>
                </a:lnTo>
                <a:lnTo>
                  <a:pt x="906" y="1492"/>
                </a:lnTo>
                <a:lnTo>
                  <a:pt x="1097" y="1052"/>
                </a:lnTo>
                <a:lnTo>
                  <a:pt x="644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6" name="Freeform 69"/>
          <p:cNvSpPr>
            <a:spLocks/>
          </p:cNvSpPr>
          <p:nvPr/>
        </p:nvSpPr>
        <p:spPr bwMode="auto">
          <a:xfrm>
            <a:off x="3056638" y="1173019"/>
            <a:ext cx="1746824" cy="2378746"/>
          </a:xfrm>
          <a:custGeom>
            <a:avLst/>
            <a:gdLst/>
            <a:ahLst/>
            <a:cxnLst>
              <a:cxn ang="0">
                <a:pos x="644" y="0"/>
              </a:cxn>
              <a:cxn ang="0">
                <a:pos x="0" y="1492"/>
              </a:cxn>
              <a:cxn ang="0">
                <a:pos x="906" y="1492"/>
              </a:cxn>
              <a:cxn ang="0">
                <a:pos x="1097" y="1052"/>
              </a:cxn>
              <a:cxn ang="0">
                <a:pos x="644" y="0"/>
              </a:cxn>
            </a:cxnLst>
            <a:rect l="0" t="0" r="r" b="b"/>
            <a:pathLst>
              <a:path w="1097" h="1492">
                <a:moveTo>
                  <a:pt x="644" y="0"/>
                </a:moveTo>
                <a:lnTo>
                  <a:pt x="0" y="1492"/>
                </a:lnTo>
                <a:lnTo>
                  <a:pt x="906" y="1492"/>
                </a:lnTo>
                <a:lnTo>
                  <a:pt x="1097" y="1052"/>
                </a:lnTo>
                <a:lnTo>
                  <a:pt x="64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7" name="Freeform 70"/>
          <p:cNvSpPr>
            <a:spLocks/>
          </p:cNvSpPr>
          <p:nvPr/>
        </p:nvSpPr>
        <p:spPr bwMode="auto">
          <a:xfrm>
            <a:off x="5055057" y="-411"/>
            <a:ext cx="982489" cy="112241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  <a:cxn ang="0">
                <a:pos x="0" y="0"/>
              </a:cxn>
            </a:cxnLst>
            <a:rect l="0" t="0" r="r" b="b"/>
            <a:pathLst>
              <a:path w="617" h="704">
                <a:moveTo>
                  <a:pt x="0" y="0"/>
                </a:moveTo>
                <a:lnTo>
                  <a:pt x="311" y="704"/>
                </a:lnTo>
                <a:lnTo>
                  <a:pt x="617" y="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8" name="Freeform 71"/>
          <p:cNvSpPr>
            <a:spLocks/>
          </p:cNvSpPr>
          <p:nvPr/>
        </p:nvSpPr>
        <p:spPr bwMode="auto">
          <a:xfrm>
            <a:off x="5055057" y="-411"/>
            <a:ext cx="982489" cy="112241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  <a:cxn ang="0">
                <a:pos x="0" y="0"/>
              </a:cxn>
            </a:cxnLst>
            <a:rect l="0" t="0" r="r" b="b"/>
            <a:pathLst>
              <a:path w="617" h="704">
                <a:moveTo>
                  <a:pt x="0" y="0"/>
                </a:moveTo>
                <a:lnTo>
                  <a:pt x="311" y="704"/>
                </a:lnTo>
                <a:lnTo>
                  <a:pt x="617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9" name="Freeform 72"/>
          <p:cNvSpPr>
            <a:spLocks/>
          </p:cNvSpPr>
          <p:nvPr/>
        </p:nvSpPr>
        <p:spPr bwMode="auto">
          <a:xfrm>
            <a:off x="5062700" y="-411"/>
            <a:ext cx="982489" cy="1122411"/>
          </a:xfrm>
          <a:custGeom>
            <a:avLst/>
            <a:gdLst/>
            <a:ahLst/>
            <a:cxnLst>
              <a:cxn ang="0">
                <a:pos x="617" y="0"/>
              </a:cxn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</a:cxnLst>
            <a:rect l="0" t="0" r="r" b="b"/>
            <a:pathLst>
              <a:path w="617" h="704">
                <a:moveTo>
                  <a:pt x="617" y="0"/>
                </a:moveTo>
                <a:lnTo>
                  <a:pt x="0" y="0"/>
                </a:lnTo>
                <a:lnTo>
                  <a:pt x="311" y="704"/>
                </a:lnTo>
                <a:lnTo>
                  <a:pt x="617" y="0"/>
                </a:lnTo>
                <a:close/>
              </a:path>
            </a:pathLst>
          </a:custGeom>
          <a:solidFill>
            <a:srgbClr val="9B9B9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0" name="Freeform 73"/>
          <p:cNvSpPr>
            <a:spLocks/>
          </p:cNvSpPr>
          <p:nvPr/>
        </p:nvSpPr>
        <p:spPr bwMode="auto">
          <a:xfrm>
            <a:off x="5055057" y="-411"/>
            <a:ext cx="982489" cy="1122411"/>
          </a:xfrm>
          <a:custGeom>
            <a:avLst/>
            <a:gdLst/>
            <a:ahLst/>
            <a:cxnLst>
              <a:cxn ang="0">
                <a:pos x="617" y="0"/>
              </a:cxn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</a:cxnLst>
            <a:rect l="0" t="0" r="r" b="b"/>
            <a:pathLst>
              <a:path w="617" h="704">
                <a:moveTo>
                  <a:pt x="617" y="0"/>
                </a:moveTo>
                <a:lnTo>
                  <a:pt x="0" y="0"/>
                </a:lnTo>
                <a:lnTo>
                  <a:pt x="311" y="704"/>
                </a:lnTo>
                <a:lnTo>
                  <a:pt x="61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1" name="Freeform 74"/>
          <p:cNvSpPr>
            <a:spLocks/>
          </p:cNvSpPr>
          <p:nvPr/>
        </p:nvSpPr>
        <p:spPr bwMode="auto">
          <a:xfrm>
            <a:off x="4105051" y="-411"/>
            <a:ext cx="1238860" cy="2850669"/>
          </a:xfrm>
          <a:custGeom>
            <a:avLst/>
            <a:gdLst/>
            <a:ahLst/>
            <a:cxnLst>
              <a:cxn ang="0">
                <a:pos x="317" y="0"/>
              </a:cxn>
              <a:cxn ang="0">
                <a:pos x="0" y="736"/>
              </a:cxn>
              <a:cxn ang="0">
                <a:pos x="453" y="1788"/>
              </a:cxn>
              <a:cxn ang="0">
                <a:pos x="778" y="1039"/>
              </a:cxn>
              <a:cxn ang="0">
                <a:pos x="317" y="0"/>
              </a:cxn>
            </a:cxnLst>
            <a:rect l="0" t="0" r="r" b="b"/>
            <a:pathLst>
              <a:path w="778" h="1788">
                <a:moveTo>
                  <a:pt x="317" y="0"/>
                </a:moveTo>
                <a:lnTo>
                  <a:pt x="0" y="736"/>
                </a:lnTo>
                <a:lnTo>
                  <a:pt x="453" y="1788"/>
                </a:lnTo>
                <a:lnTo>
                  <a:pt x="778" y="1039"/>
                </a:lnTo>
                <a:lnTo>
                  <a:pt x="317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2" name="Freeform 75"/>
          <p:cNvSpPr>
            <a:spLocks/>
          </p:cNvSpPr>
          <p:nvPr/>
        </p:nvSpPr>
        <p:spPr bwMode="auto">
          <a:xfrm>
            <a:off x="4082121" y="-411"/>
            <a:ext cx="1238860" cy="2850669"/>
          </a:xfrm>
          <a:custGeom>
            <a:avLst/>
            <a:gdLst/>
            <a:ahLst/>
            <a:cxnLst>
              <a:cxn ang="0">
                <a:pos x="317" y="0"/>
              </a:cxn>
              <a:cxn ang="0">
                <a:pos x="0" y="736"/>
              </a:cxn>
              <a:cxn ang="0">
                <a:pos x="453" y="1788"/>
              </a:cxn>
              <a:cxn ang="0">
                <a:pos x="778" y="1039"/>
              </a:cxn>
              <a:cxn ang="0">
                <a:pos x="317" y="0"/>
              </a:cxn>
            </a:cxnLst>
            <a:rect l="0" t="0" r="r" b="b"/>
            <a:pathLst>
              <a:path w="778" h="1788">
                <a:moveTo>
                  <a:pt x="317" y="0"/>
                </a:moveTo>
                <a:lnTo>
                  <a:pt x="0" y="736"/>
                </a:lnTo>
                <a:lnTo>
                  <a:pt x="453" y="1788"/>
                </a:lnTo>
                <a:lnTo>
                  <a:pt x="778" y="1039"/>
                </a:lnTo>
                <a:lnTo>
                  <a:pt x="31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3" name="Freeform 76"/>
          <p:cNvSpPr>
            <a:spLocks/>
          </p:cNvSpPr>
          <p:nvPr/>
        </p:nvSpPr>
        <p:spPr bwMode="auto">
          <a:xfrm>
            <a:off x="3607916" y="-411"/>
            <a:ext cx="1009559" cy="1173430"/>
          </a:xfrm>
          <a:custGeom>
            <a:avLst/>
            <a:gdLst/>
            <a:ahLst/>
            <a:cxnLst>
              <a:cxn ang="0">
                <a:pos x="634" y="0"/>
              </a:cxn>
              <a:cxn ang="0">
                <a:pos x="0" y="0"/>
              </a:cxn>
              <a:cxn ang="0">
                <a:pos x="317" y="736"/>
              </a:cxn>
              <a:cxn ang="0">
                <a:pos x="634" y="0"/>
              </a:cxn>
            </a:cxnLst>
            <a:rect l="0" t="0" r="r" b="b"/>
            <a:pathLst>
              <a:path w="634" h="736">
                <a:moveTo>
                  <a:pt x="634" y="0"/>
                </a:moveTo>
                <a:lnTo>
                  <a:pt x="0" y="0"/>
                </a:lnTo>
                <a:lnTo>
                  <a:pt x="317" y="736"/>
                </a:lnTo>
                <a:lnTo>
                  <a:pt x="634" y="0"/>
                </a:lnTo>
                <a:close/>
              </a:path>
            </a:pathLst>
          </a:custGeom>
          <a:solidFill>
            <a:srgbClr val="90909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4" name="Freeform 77"/>
          <p:cNvSpPr>
            <a:spLocks/>
          </p:cNvSpPr>
          <p:nvPr/>
        </p:nvSpPr>
        <p:spPr bwMode="auto">
          <a:xfrm>
            <a:off x="3577342" y="-411"/>
            <a:ext cx="1009559" cy="1173430"/>
          </a:xfrm>
          <a:custGeom>
            <a:avLst/>
            <a:gdLst/>
            <a:ahLst/>
            <a:cxnLst>
              <a:cxn ang="0">
                <a:pos x="634" y="0"/>
              </a:cxn>
              <a:cxn ang="0">
                <a:pos x="0" y="0"/>
              </a:cxn>
              <a:cxn ang="0">
                <a:pos x="317" y="736"/>
              </a:cxn>
              <a:cxn ang="0">
                <a:pos x="634" y="0"/>
              </a:cxn>
            </a:cxnLst>
            <a:rect l="0" t="0" r="r" b="b"/>
            <a:pathLst>
              <a:path w="634" h="736">
                <a:moveTo>
                  <a:pt x="634" y="0"/>
                </a:moveTo>
                <a:lnTo>
                  <a:pt x="0" y="0"/>
                </a:lnTo>
                <a:lnTo>
                  <a:pt x="317" y="736"/>
                </a:lnTo>
                <a:lnTo>
                  <a:pt x="63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5" name="Freeform 78"/>
          <p:cNvSpPr>
            <a:spLocks/>
          </p:cNvSpPr>
          <p:nvPr/>
        </p:nvSpPr>
        <p:spPr bwMode="auto">
          <a:xfrm>
            <a:off x="2125106" y="-411"/>
            <a:ext cx="1995233" cy="3552176"/>
          </a:xfrm>
          <a:custGeom>
            <a:avLst/>
            <a:gdLst/>
            <a:ahLst/>
            <a:cxnLst>
              <a:cxn ang="0">
                <a:pos x="936" y="0"/>
              </a:cxn>
              <a:cxn ang="0">
                <a:pos x="936" y="0"/>
              </a:cxn>
              <a:cxn ang="0">
                <a:pos x="0" y="2228"/>
              </a:cxn>
              <a:cxn ang="0">
                <a:pos x="609" y="2228"/>
              </a:cxn>
              <a:cxn ang="0">
                <a:pos x="1253" y="736"/>
              </a:cxn>
              <a:cxn ang="0">
                <a:pos x="936" y="0"/>
              </a:cxn>
            </a:cxnLst>
            <a:rect l="0" t="0" r="r" b="b"/>
            <a:pathLst>
              <a:path w="1253" h="2228">
                <a:moveTo>
                  <a:pt x="936" y="0"/>
                </a:moveTo>
                <a:lnTo>
                  <a:pt x="936" y="0"/>
                </a:lnTo>
                <a:lnTo>
                  <a:pt x="0" y="2228"/>
                </a:lnTo>
                <a:lnTo>
                  <a:pt x="609" y="2228"/>
                </a:lnTo>
                <a:lnTo>
                  <a:pt x="1253" y="736"/>
                </a:lnTo>
                <a:lnTo>
                  <a:pt x="936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6" name="Freeform 79"/>
          <p:cNvSpPr>
            <a:spLocks/>
          </p:cNvSpPr>
          <p:nvPr/>
        </p:nvSpPr>
        <p:spPr bwMode="auto">
          <a:xfrm>
            <a:off x="2086889" y="-411"/>
            <a:ext cx="1995233" cy="3552176"/>
          </a:xfrm>
          <a:custGeom>
            <a:avLst/>
            <a:gdLst/>
            <a:ahLst/>
            <a:cxnLst>
              <a:cxn ang="0">
                <a:pos x="936" y="0"/>
              </a:cxn>
              <a:cxn ang="0">
                <a:pos x="936" y="0"/>
              </a:cxn>
              <a:cxn ang="0">
                <a:pos x="0" y="2228"/>
              </a:cxn>
              <a:cxn ang="0">
                <a:pos x="609" y="2228"/>
              </a:cxn>
              <a:cxn ang="0">
                <a:pos x="1253" y="736"/>
              </a:cxn>
              <a:cxn ang="0">
                <a:pos x="936" y="0"/>
              </a:cxn>
            </a:cxnLst>
            <a:rect l="0" t="0" r="r" b="b"/>
            <a:pathLst>
              <a:path w="1253" h="2228">
                <a:moveTo>
                  <a:pt x="936" y="0"/>
                </a:moveTo>
                <a:lnTo>
                  <a:pt x="936" y="0"/>
                </a:lnTo>
                <a:lnTo>
                  <a:pt x="0" y="2228"/>
                </a:lnTo>
                <a:lnTo>
                  <a:pt x="609" y="2228"/>
                </a:lnTo>
                <a:lnTo>
                  <a:pt x="1253" y="736"/>
                </a:lnTo>
                <a:lnTo>
                  <a:pt x="936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7" name="Freeform 80"/>
          <p:cNvSpPr>
            <a:spLocks/>
          </p:cNvSpPr>
          <p:nvPr/>
        </p:nvSpPr>
        <p:spPr bwMode="auto">
          <a:xfrm>
            <a:off x="274459" y="-411"/>
            <a:ext cx="3348743" cy="3552176"/>
          </a:xfrm>
          <a:custGeom>
            <a:avLst/>
            <a:gdLst/>
            <a:ahLst/>
            <a:cxnLst>
              <a:cxn ang="0">
                <a:pos x="2103" y="0"/>
              </a:cxn>
              <a:cxn ang="0">
                <a:pos x="940" y="0"/>
              </a:cxn>
              <a:cxn ang="0">
                <a:pos x="0" y="2228"/>
              </a:cxn>
              <a:cxn ang="0">
                <a:pos x="1167" y="2228"/>
              </a:cxn>
              <a:cxn ang="0">
                <a:pos x="2103" y="0"/>
              </a:cxn>
            </a:cxnLst>
            <a:rect l="0" t="0" r="r" b="b"/>
            <a:pathLst>
              <a:path w="2103" h="2228">
                <a:moveTo>
                  <a:pt x="2103" y="0"/>
                </a:moveTo>
                <a:lnTo>
                  <a:pt x="940" y="0"/>
                </a:lnTo>
                <a:lnTo>
                  <a:pt x="0" y="2228"/>
                </a:lnTo>
                <a:lnTo>
                  <a:pt x="1167" y="2228"/>
                </a:lnTo>
                <a:lnTo>
                  <a:pt x="2103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8" name="Freeform 81"/>
          <p:cNvSpPr>
            <a:spLocks/>
          </p:cNvSpPr>
          <p:nvPr/>
        </p:nvSpPr>
        <p:spPr bwMode="auto">
          <a:xfrm>
            <a:off x="228599" y="-411"/>
            <a:ext cx="3348743" cy="3552176"/>
          </a:xfrm>
          <a:custGeom>
            <a:avLst/>
            <a:gdLst/>
            <a:ahLst/>
            <a:cxnLst>
              <a:cxn ang="0">
                <a:pos x="2103" y="0"/>
              </a:cxn>
              <a:cxn ang="0">
                <a:pos x="940" y="0"/>
              </a:cxn>
              <a:cxn ang="0">
                <a:pos x="0" y="2228"/>
              </a:cxn>
              <a:cxn ang="0">
                <a:pos x="1167" y="2228"/>
              </a:cxn>
              <a:cxn ang="0">
                <a:pos x="2103" y="0"/>
              </a:cxn>
            </a:cxnLst>
            <a:rect l="0" t="0" r="r" b="b"/>
            <a:pathLst>
              <a:path w="2103" h="2228">
                <a:moveTo>
                  <a:pt x="2103" y="0"/>
                </a:moveTo>
                <a:lnTo>
                  <a:pt x="940" y="0"/>
                </a:lnTo>
                <a:lnTo>
                  <a:pt x="0" y="2228"/>
                </a:lnTo>
                <a:lnTo>
                  <a:pt x="1167" y="2228"/>
                </a:lnTo>
                <a:lnTo>
                  <a:pt x="2103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9" name="Picture 58" descr="NOMURA_A4_PMS_1797.em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white">
          <a:xfrm>
            <a:off x="7599212" y="306904"/>
            <a:ext cx="1260000" cy="222805"/>
          </a:xfrm>
          <a:prstGeom prst="rect">
            <a:avLst/>
          </a:prstGeom>
        </p:spPr>
      </p:pic>
      <p:sp>
        <p:nvSpPr>
          <p:cNvPr id="24" name="Freeform 48"/>
          <p:cNvSpPr>
            <a:spLocks noChangeAspect="1"/>
          </p:cNvSpPr>
          <p:nvPr userDrawn="1"/>
        </p:nvSpPr>
        <p:spPr bwMode="auto">
          <a:xfrm>
            <a:off x="5550281" y="-411"/>
            <a:ext cx="3595645" cy="3553200"/>
          </a:xfrm>
          <a:custGeom>
            <a:avLst/>
            <a:gdLst/>
            <a:ahLst/>
            <a:cxnLst>
              <a:cxn ang="0">
                <a:pos x="0" y="742"/>
              </a:cxn>
              <a:cxn ang="0">
                <a:pos x="712" y="2344"/>
              </a:cxn>
              <a:cxn ang="0">
                <a:pos x="2372" y="2344"/>
              </a:cxn>
              <a:cxn ang="0">
                <a:pos x="2372" y="0"/>
              </a:cxn>
              <a:cxn ang="0">
                <a:pos x="322" y="0"/>
              </a:cxn>
              <a:cxn ang="0">
                <a:pos x="0" y="742"/>
              </a:cxn>
              <a:cxn ang="0">
                <a:pos x="0" y="742"/>
              </a:cxn>
            </a:cxnLst>
            <a:rect l="0" t="0" r="r" b="b"/>
            <a:pathLst>
              <a:path w="2372" h="2344">
                <a:moveTo>
                  <a:pt x="0" y="742"/>
                </a:moveTo>
                <a:lnTo>
                  <a:pt x="712" y="2344"/>
                </a:lnTo>
                <a:lnTo>
                  <a:pt x="2372" y="2344"/>
                </a:lnTo>
                <a:lnTo>
                  <a:pt x="2372" y="0"/>
                </a:lnTo>
                <a:lnTo>
                  <a:pt x="322" y="0"/>
                </a:lnTo>
                <a:lnTo>
                  <a:pt x="0" y="742"/>
                </a:lnTo>
                <a:lnTo>
                  <a:pt x="0" y="742"/>
                </a:lnTo>
                <a:close/>
              </a:path>
            </a:pathLst>
          </a:custGeom>
          <a:solidFill>
            <a:srgbClr val="C1C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5" name="Freeform 64"/>
          <p:cNvSpPr>
            <a:spLocks/>
          </p:cNvSpPr>
          <p:nvPr userDrawn="1"/>
        </p:nvSpPr>
        <p:spPr bwMode="auto">
          <a:xfrm>
            <a:off x="4818750" y="1656102"/>
            <a:ext cx="1356695" cy="1895664"/>
          </a:xfrm>
          <a:custGeom>
            <a:avLst/>
            <a:gdLst/>
            <a:ahLst/>
            <a:cxnLst>
              <a:cxn ang="0">
                <a:pos x="325" y="0"/>
              </a:cxn>
              <a:cxn ang="0">
                <a:pos x="0" y="749"/>
              </a:cxn>
              <a:cxn ang="0">
                <a:pos x="190" y="1189"/>
              </a:cxn>
              <a:cxn ang="0">
                <a:pos x="852" y="1189"/>
              </a:cxn>
              <a:cxn ang="0">
                <a:pos x="325" y="0"/>
              </a:cxn>
            </a:cxnLst>
            <a:rect l="0" t="0" r="r" b="b"/>
            <a:pathLst>
              <a:path w="852" h="1189">
                <a:moveTo>
                  <a:pt x="325" y="0"/>
                </a:moveTo>
                <a:lnTo>
                  <a:pt x="0" y="749"/>
                </a:lnTo>
                <a:lnTo>
                  <a:pt x="190" y="1189"/>
                </a:lnTo>
                <a:lnTo>
                  <a:pt x="852" y="1189"/>
                </a:lnTo>
                <a:lnTo>
                  <a:pt x="325" y="0"/>
                </a:lnTo>
                <a:close/>
              </a:path>
            </a:pathLst>
          </a:custGeom>
          <a:solidFill>
            <a:srgbClr val="D5D5D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6" name="Freeform 65"/>
          <p:cNvSpPr>
            <a:spLocks/>
          </p:cNvSpPr>
          <p:nvPr userDrawn="1"/>
        </p:nvSpPr>
        <p:spPr bwMode="auto">
          <a:xfrm>
            <a:off x="4803463" y="1656102"/>
            <a:ext cx="1356695" cy="1895664"/>
          </a:xfrm>
          <a:custGeom>
            <a:avLst/>
            <a:gdLst/>
            <a:ahLst/>
            <a:cxnLst>
              <a:cxn ang="0">
                <a:pos x="325" y="0"/>
              </a:cxn>
              <a:cxn ang="0">
                <a:pos x="0" y="749"/>
              </a:cxn>
              <a:cxn ang="0">
                <a:pos x="190" y="1189"/>
              </a:cxn>
              <a:cxn ang="0">
                <a:pos x="852" y="1189"/>
              </a:cxn>
              <a:cxn ang="0">
                <a:pos x="325" y="0"/>
              </a:cxn>
            </a:cxnLst>
            <a:rect l="0" t="0" r="r" b="b"/>
            <a:pathLst>
              <a:path w="852" h="1189">
                <a:moveTo>
                  <a:pt x="325" y="0"/>
                </a:moveTo>
                <a:lnTo>
                  <a:pt x="0" y="749"/>
                </a:lnTo>
                <a:lnTo>
                  <a:pt x="190" y="1189"/>
                </a:lnTo>
                <a:lnTo>
                  <a:pt x="852" y="1189"/>
                </a:lnTo>
                <a:lnTo>
                  <a:pt x="325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7" name="Freeform 66"/>
          <p:cNvSpPr>
            <a:spLocks/>
          </p:cNvSpPr>
          <p:nvPr userDrawn="1"/>
        </p:nvSpPr>
        <p:spPr bwMode="auto">
          <a:xfrm>
            <a:off x="4602188" y="-411"/>
            <a:ext cx="963381" cy="1656514"/>
          </a:xfrm>
          <a:custGeom>
            <a:avLst/>
            <a:gdLst/>
            <a:ahLst/>
            <a:cxnLst>
              <a:cxn ang="0">
                <a:pos x="294" y="0"/>
              </a:cxn>
              <a:cxn ang="0">
                <a:pos x="0" y="0"/>
              </a:cxn>
              <a:cxn ang="0">
                <a:pos x="461" y="1039"/>
              </a:cxn>
              <a:cxn ang="0">
                <a:pos x="605" y="704"/>
              </a:cxn>
              <a:cxn ang="0">
                <a:pos x="294" y="0"/>
              </a:cxn>
            </a:cxnLst>
            <a:rect l="0" t="0" r="r" b="b"/>
            <a:pathLst>
              <a:path w="605" h="1039">
                <a:moveTo>
                  <a:pt x="294" y="0"/>
                </a:moveTo>
                <a:lnTo>
                  <a:pt x="0" y="0"/>
                </a:lnTo>
                <a:lnTo>
                  <a:pt x="461" y="1039"/>
                </a:lnTo>
                <a:lnTo>
                  <a:pt x="605" y="704"/>
                </a:lnTo>
                <a:lnTo>
                  <a:pt x="294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Freeform 67"/>
          <p:cNvSpPr>
            <a:spLocks/>
          </p:cNvSpPr>
          <p:nvPr userDrawn="1"/>
        </p:nvSpPr>
        <p:spPr bwMode="auto">
          <a:xfrm>
            <a:off x="4586901" y="-411"/>
            <a:ext cx="963381" cy="1656514"/>
          </a:xfrm>
          <a:custGeom>
            <a:avLst/>
            <a:gdLst/>
            <a:ahLst/>
            <a:cxnLst>
              <a:cxn ang="0">
                <a:pos x="294" y="0"/>
              </a:cxn>
              <a:cxn ang="0">
                <a:pos x="0" y="0"/>
              </a:cxn>
              <a:cxn ang="0">
                <a:pos x="461" y="1039"/>
              </a:cxn>
              <a:cxn ang="0">
                <a:pos x="605" y="704"/>
              </a:cxn>
              <a:cxn ang="0">
                <a:pos x="294" y="0"/>
              </a:cxn>
            </a:cxnLst>
            <a:rect l="0" t="0" r="r" b="b"/>
            <a:pathLst>
              <a:path w="605" h="1039">
                <a:moveTo>
                  <a:pt x="294" y="0"/>
                </a:moveTo>
                <a:lnTo>
                  <a:pt x="0" y="0"/>
                </a:lnTo>
                <a:lnTo>
                  <a:pt x="461" y="1039"/>
                </a:lnTo>
                <a:lnTo>
                  <a:pt x="605" y="704"/>
                </a:lnTo>
                <a:lnTo>
                  <a:pt x="29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9" name="Freeform 68"/>
          <p:cNvSpPr>
            <a:spLocks/>
          </p:cNvSpPr>
          <p:nvPr userDrawn="1"/>
        </p:nvSpPr>
        <p:spPr bwMode="auto">
          <a:xfrm>
            <a:off x="3087212" y="1173019"/>
            <a:ext cx="1746824" cy="2378746"/>
          </a:xfrm>
          <a:custGeom>
            <a:avLst/>
            <a:gdLst/>
            <a:ahLst/>
            <a:cxnLst>
              <a:cxn ang="0">
                <a:pos x="644" y="0"/>
              </a:cxn>
              <a:cxn ang="0">
                <a:pos x="0" y="1492"/>
              </a:cxn>
              <a:cxn ang="0">
                <a:pos x="906" y="1492"/>
              </a:cxn>
              <a:cxn ang="0">
                <a:pos x="1097" y="1052"/>
              </a:cxn>
              <a:cxn ang="0">
                <a:pos x="644" y="0"/>
              </a:cxn>
            </a:cxnLst>
            <a:rect l="0" t="0" r="r" b="b"/>
            <a:pathLst>
              <a:path w="1097" h="1492">
                <a:moveTo>
                  <a:pt x="644" y="0"/>
                </a:moveTo>
                <a:lnTo>
                  <a:pt x="0" y="1492"/>
                </a:lnTo>
                <a:lnTo>
                  <a:pt x="906" y="1492"/>
                </a:lnTo>
                <a:lnTo>
                  <a:pt x="1097" y="1052"/>
                </a:lnTo>
                <a:lnTo>
                  <a:pt x="644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0" name="Freeform 69"/>
          <p:cNvSpPr>
            <a:spLocks/>
          </p:cNvSpPr>
          <p:nvPr userDrawn="1"/>
        </p:nvSpPr>
        <p:spPr bwMode="auto">
          <a:xfrm>
            <a:off x="3056638" y="1173019"/>
            <a:ext cx="1746824" cy="2378746"/>
          </a:xfrm>
          <a:custGeom>
            <a:avLst/>
            <a:gdLst/>
            <a:ahLst/>
            <a:cxnLst>
              <a:cxn ang="0">
                <a:pos x="644" y="0"/>
              </a:cxn>
              <a:cxn ang="0">
                <a:pos x="0" y="1492"/>
              </a:cxn>
              <a:cxn ang="0">
                <a:pos x="906" y="1492"/>
              </a:cxn>
              <a:cxn ang="0">
                <a:pos x="1097" y="1052"/>
              </a:cxn>
              <a:cxn ang="0">
                <a:pos x="644" y="0"/>
              </a:cxn>
            </a:cxnLst>
            <a:rect l="0" t="0" r="r" b="b"/>
            <a:pathLst>
              <a:path w="1097" h="1492">
                <a:moveTo>
                  <a:pt x="644" y="0"/>
                </a:moveTo>
                <a:lnTo>
                  <a:pt x="0" y="1492"/>
                </a:lnTo>
                <a:lnTo>
                  <a:pt x="906" y="1492"/>
                </a:lnTo>
                <a:lnTo>
                  <a:pt x="1097" y="1052"/>
                </a:lnTo>
                <a:lnTo>
                  <a:pt x="64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1" name="Freeform 70"/>
          <p:cNvSpPr>
            <a:spLocks/>
          </p:cNvSpPr>
          <p:nvPr userDrawn="1"/>
        </p:nvSpPr>
        <p:spPr bwMode="auto">
          <a:xfrm>
            <a:off x="5055057" y="-411"/>
            <a:ext cx="982489" cy="112241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  <a:cxn ang="0">
                <a:pos x="0" y="0"/>
              </a:cxn>
            </a:cxnLst>
            <a:rect l="0" t="0" r="r" b="b"/>
            <a:pathLst>
              <a:path w="617" h="704">
                <a:moveTo>
                  <a:pt x="0" y="0"/>
                </a:moveTo>
                <a:lnTo>
                  <a:pt x="311" y="704"/>
                </a:lnTo>
                <a:lnTo>
                  <a:pt x="617" y="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2" name="Freeform 71"/>
          <p:cNvSpPr>
            <a:spLocks/>
          </p:cNvSpPr>
          <p:nvPr userDrawn="1"/>
        </p:nvSpPr>
        <p:spPr bwMode="auto">
          <a:xfrm>
            <a:off x="5055057" y="-411"/>
            <a:ext cx="982489" cy="112241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  <a:cxn ang="0">
                <a:pos x="0" y="0"/>
              </a:cxn>
            </a:cxnLst>
            <a:rect l="0" t="0" r="r" b="b"/>
            <a:pathLst>
              <a:path w="617" h="704">
                <a:moveTo>
                  <a:pt x="0" y="0"/>
                </a:moveTo>
                <a:lnTo>
                  <a:pt x="311" y="704"/>
                </a:lnTo>
                <a:lnTo>
                  <a:pt x="617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3" name="Freeform 72"/>
          <p:cNvSpPr>
            <a:spLocks/>
          </p:cNvSpPr>
          <p:nvPr userDrawn="1"/>
        </p:nvSpPr>
        <p:spPr bwMode="auto">
          <a:xfrm>
            <a:off x="5062700" y="-411"/>
            <a:ext cx="982489" cy="1122411"/>
          </a:xfrm>
          <a:custGeom>
            <a:avLst/>
            <a:gdLst/>
            <a:ahLst/>
            <a:cxnLst>
              <a:cxn ang="0">
                <a:pos x="617" y="0"/>
              </a:cxn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</a:cxnLst>
            <a:rect l="0" t="0" r="r" b="b"/>
            <a:pathLst>
              <a:path w="617" h="704">
                <a:moveTo>
                  <a:pt x="617" y="0"/>
                </a:moveTo>
                <a:lnTo>
                  <a:pt x="0" y="0"/>
                </a:lnTo>
                <a:lnTo>
                  <a:pt x="311" y="704"/>
                </a:lnTo>
                <a:lnTo>
                  <a:pt x="617" y="0"/>
                </a:lnTo>
                <a:close/>
              </a:path>
            </a:pathLst>
          </a:custGeom>
          <a:solidFill>
            <a:srgbClr val="9B9B9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4" name="Freeform 73"/>
          <p:cNvSpPr>
            <a:spLocks/>
          </p:cNvSpPr>
          <p:nvPr userDrawn="1"/>
        </p:nvSpPr>
        <p:spPr bwMode="auto">
          <a:xfrm>
            <a:off x="5055057" y="-411"/>
            <a:ext cx="982489" cy="1122411"/>
          </a:xfrm>
          <a:custGeom>
            <a:avLst/>
            <a:gdLst/>
            <a:ahLst/>
            <a:cxnLst>
              <a:cxn ang="0">
                <a:pos x="617" y="0"/>
              </a:cxn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</a:cxnLst>
            <a:rect l="0" t="0" r="r" b="b"/>
            <a:pathLst>
              <a:path w="617" h="704">
                <a:moveTo>
                  <a:pt x="617" y="0"/>
                </a:moveTo>
                <a:lnTo>
                  <a:pt x="0" y="0"/>
                </a:lnTo>
                <a:lnTo>
                  <a:pt x="311" y="704"/>
                </a:lnTo>
                <a:lnTo>
                  <a:pt x="61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5" name="Freeform 74"/>
          <p:cNvSpPr>
            <a:spLocks/>
          </p:cNvSpPr>
          <p:nvPr userDrawn="1"/>
        </p:nvSpPr>
        <p:spPr bwMode="auto">
          <a:xfrm>
            <a:off x="4105051" y="-411"/>
            <a:ext cx="1238860" cy="2850669"/>
          </a:xfrm>
          <a:custGeom>
            <a:avLst/>
            <a:gdLst/>
            <a:ahLst/>
            <a:cxnLst>
              <a:cxn ang="0">
                <a:pos x="317" y="0"/>
              </a:cxn>
              <a:cxn ang="0">
                <a:pos x="0" y="736"/>
              </a:cxn>
              <a:cxn ang="0">
                <a:pos x="453" y="1788"/>
              </a:cxn>
              <a:cxn ang="0">
                <a:pos x="778" y="1039"/>
              </a:cxn>
              <a:cxn ang="0">
                <a:pos x="317" y="0"/>
              </a:cxn>
            </a:cxnLst>
            <a:rect l="0" t="0" r="r" b="b"/>
            <a:pathLst>
              <a:path w="778" h="1788">
                <a:moveTo>
                  <a:pt x="317" y="0"/>
                </a:moveTo>
                <a:lnTo>
                  <a:pt x="0" y="736"/>
                </a:lnTo>
                <a:lnTo>
                  <a:pt x="453" y="1788"/>
                </a:lnTo>
                <a:lnTo>
                  <a:pt x="778" y="1039"/>
                </a:lnTo>
                <a:lnTo>
                  <a:pt x="317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6" name="Freeform 75"/>
          <p:cNvSpPr>
            <a:spLocks/>
          </p:cNvSpPr>
          <p:nvPr userDrawn="1"/>
        </p:nvSpPr>
        <p:spPr bwMode="auto">
          <a:xfrm>
            <a:off x="4082121" y="-411"/>
            <a:ext cx="1238860" cy="2850669"/>
          </a:xfrm>
          <a:custGeom>
            <a:avLst/>
            <a:gdLst/>
            <a:ahLst/>
            <a:cxnLst>
              <a:cxn ang="0">
                <a:pos x="317" y="0"/>
              </a:cxn>
              <a:cxn ang="0">
                <a:pos x="0" y="736"/>
              </a:cxn>
              <a:cxn ang="0">
                <a:pos x="453" y="1788"/>
              </a:cxn>
              <a:cxn ang="0">
                <a:pos x="778" y="1039"/>
              </a:cxn>
              <a:cxn ang="0">
                <a:pos x="317" y="0"/>
              </a:cxn>
            </a:cxnLst>
            <a:rect l="0" t="0" r="r" b="b"/>
            <a:pathLst>
              <a:path w="778" h="1788">
                <a:moveTo>
                  <a:pt x="317" y="0"/>
                </a:moveTo>
                <a:lnTo>
                  <a:pt x="0" y="736"/>
                </a:lnTo>
                <a:lnTo>
                  <a:pt x="453" y="1788"/>
                </a:lnTo>
                <a:lnTo>
                  <a:pt x="778" y="1039"/>
                </a:lnTo>
                <a:lnTo>
                  <a:pt x="31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7" name="Freeform 76"/>
          <p:cNvSpPr>
            <a:spLocks/>
          </p:cNvSpPr>
          <p:nvPr userDrawn="1"/>
        </p:nvSpPr>
        <p:spPr bwMode="auto">
          <a:xfrm>
            <a:off x="3607916" y="-411"/>
            <a:ext cx="1009559" cy="1173430"/>
          </a:xfrm>
          <a:custGeom>
            <a:avLst/>
            <a:gdLst/>
            <a:ahLst/>
            <a:cxnLst>
              <a:cxn ang="0">
                <a:pos x="634" y="0"/>
              </a:cxn>
              <a:cxn ang="0">
                <a:pos x="0" y="0"/>
              </a:cxn>
              <a:cxn ang="0">
                <a:pos x="317" y="736"/>
              </a:cxn>
              <a:cxn ang="0">
                <a:pos x="634" y="0"/>
              </a:cxn>
            </a:cxnLst>
            <a:rect l="0" t="0" r="r" b="b"/>
            <a:pathLst>
              <a:path w="634" h="736">
                <a:moveTo>
                  <a:pt x="634" y="0"/>
                </a:moveTo>
                <a:lnTo>
                  <a:pt x="0" y="0"/>
                </a:lnTo>
                <a:lnTo>
                  <a:pt x="317" y="736"/>
                </a:lnTo>
                <a:lnTo>
                  <a:pt x="634" y="0"/>
                </a:lnTo>
                <a:close/>
              </a:path>
            </a:pathLst>
          </a:custGeom>
          <a:solidFill>
            <a:srgbClr val="90909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8" name="Freeform 77"/>
          <p:cNvSpPr>
            <a:spLocks/>
          </p:cNvSpPr>
          <p:nvPr userDrawn="1"/>
        </p:nvSpPr>
        <p:spPr bwMode="auto">
          <a:xfrm>
            <a:off x="3577342" y="-411"/>
            <a:ext cx="1009559" cy="1173430"/>
          </a:xfrm>
          <a:custGeom>
            <a:avLst/>
            <a:gdLst/>
            <a:ahLst/>
            <a:cxnLst>
              <a:cxn ang="0">
                <a:pos x="634" y="0"/>
              </a:cxn>
              <a:cxn ang="0">
                <a:pos x="0" y="0"/>
              </a:cxn>
              <a:cxn ang="0">
                <a:pos x="317" y="736"/>
              </a:cxn>
              <a:cxn ang="0">
                <a:pos x="634" y="0"/>
              </a:cxn>
            </a:cxnLst>
            <a:rect l="0" t="0" r="r" b="b"/>
            <a:pathLst>
              <a:path w="634" h="736">
                <a:moveTo>
                  <a:pt x="634" y="0"/>
                </a:moveTo>
                <a:lnTo>
                  <a:pt x="0" y="0"/>
                </a:lnTo>
                <a:lnTo>
                  <a:pt x="317" y="736"/>
                </a:lnTo>
                <a:lnTo>
                  <a:pt x="63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9" name="Freeform 78"/>
          <p:cNvSpPr>
            <a:spLocks/>
          </p:cNvSpPr>
          <p:nvPr userDrawn="1"/>
        </p:nvSpPr>
        <p:spPr bwMode="auto">
          <a:xfrm>
            <a:off x="2125106" y="-411"/>
            <a:ext cx="1995233" cy="3552176"/>
          </a:xfrm>
          <a:custGeom>
            <a:avLst/>
            <a:gdLst/>
            <a:ahLst/>
            <a:cxnLst>
              <a:cxn ang="0">
                <a:pos x="936" y="0"/>
              </a:cxn>
              <a:cxn ang="0">
                <a:pos x="936" y="0"/>
              </a:cxn>
              <a:cxn ang="0">
                <a:pos x="0" y="2228"/>
              </a:cxn>
              <a:cxn ang="0">
                <a:pos x="609" y="2228"/>
              </a:cxn>
              <a:cxn ang="0">
                <a:pos x="1253" y="736"/>
              </a:cxn>
              <a:cxn ang="0">
                <a:pos x="936" y="0"/>
              </a:cxn>
            </a:cxnLst>
            <a:rect l="0" t="0" r="r" b="b"/>
            <a:pathLst>
              <a:path w="1253" h="2228">
                <a:moveTo>
                  <a:pt x="936" y="0"/>
                </a:moveTo>
                <a:lnTo>
                  <a:pt x="936" y="0"/>
                </a:lnTo>
                <a:lnTo>
                  <a:pt x="0" y="2228"/>
                </a:lnTo>
                <a:lnTo>
                  <a:pt x="609" y="2228"/>
                </a:lnTo>
                <a:lnTo>
                  <a:pt x="1253" y="736"/>
                </a:lnTo>
                <a:lnTo>
                  <a:pt x="936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0" name="Freeform 79"/>
          <p:cNvSpPr>
            <a:spLocks/>
          </p:cNvSpPr>
          <p:nvPr userDrawn="1"/>
        </p:nvSpPr>
        <p:spPr bwMode="auto">
          <a:xfrm>
            <a:off x="2086889" y="-411"/>
            <a:ext cx="1995233" cy="3552176"/>
          </a:xfrm>
          <a:custGeom>
            <a:avLst/>
            <a:gdLst/>
            <a:ahLst/>
            <a:cxnLst>
              <a:cxn ang="0">
                <a:pos x="936" y="0"/>
              </a:cxn>
              <a:cxn ang="0">
                <a:pos x="936" y="0"/>
              </a:cxn>
              <a:cxn ang="0">
                <a:pos x="0" y="2228"/>
              </a:cxn>
              <a:cxn ang="0">
                <a:pos x="609" y="2228"/>
              </a:cxn>
              <a:cxn ang="0">
                <a:pos x="1253" y="736"/>
              </a:cxn>
              <a:cxn ang="0">
                <a:pos x="936" y="0"/>
              </a:cxn>
            </a:cxnLst>
            <a:rect l="0" t="0" r="r" b="b"/>
            <a:pathLst>
              <a:path w="1253" h="2228">
                <a:moveTo>
                  <a:pt x="936" y="0"/>
                </a:moveTo>
                <a:lnTo>
                  <a:pt x="936" y="0"/>
                </a:lnTo>
                <a:lnTo>
                  <a:pt x="0" y="2228"/>
                </a:lnTo>
                <a:lnTo>
                  <a:pt x="609" y="2228"/>
                </a:lnTo>
                <a:lnTo>
                  <a:pt x="1253" y="736"/>
                </a:lnTo>
                <a:lnTo>
                  <a:pt x="936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1" name="Freeform 80"/>
          <p:cNvSpPr>
            <a:spLocks/>
          </p:cNvSpPr>
          <p:nvPr userDrawn="1"/>
        </p:nvSpPr>
        <p:spPr bwMode="auto">
          <a:xfrm>
            <a:off x="274459" y="-411"/>
            <a:ext cx="3348743" cy="3552176"/>
          </a:xfrm>
          <a:custGeom>
            <a:avLst/>
            <a:gdLst/>
            <a:ahLst/>
            <a:cxnLst>
              <a:cxn ang="0">
                <a:pos x="2103" y="0"/>
              </a:cxn>
              <a:cxn ang="0">
                <a:pos x="940" y="0"/>
              </a:cxn>
              <a:cxn ang="0">
                <a:pos x="0" y="2228"/>
              </a:cxn>
              <a:cxn ang="0">
                <a:pos x="1167" y="2228"/>
              </a:cxn>
              <a:cxn ang="0">
                <a:pos x="2103" y="0"/>
              </a:cxn>
            </a:cxnLst>
            <a:rect l="0" t="0" r="r" b="b"/>
            <a:pathLst>
              <a:path w="2103" h="2228">
                <a:moveTo>
                  <a:pt x="2103" y="0"/>
                </a:moveTo>
                <a:lnTo>
                  <a:pt x="940" y="0"/>
                </a:lnTo>
                <a:lnTo>
                  <a:pt x="0" y="2228"/>
                </a:lnTo>
                <a:lnTo>
                  <a:pt x="1167" y="2228"/>
                </a:lnTo>
                <a:lnTo>
                  <a:pt x="2103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2" name="Freeform 81"/>
          <p:cNvSpPr>
            <a:spLocks/>
          </p:cNvSpPr>
          <p:nvPr userDrawn="1"/>
        </p:nvSpPr>
        <p:spPr bwMode="auto">
          <a:xfrm>
            <a:off x="228599" y="-411"/>
            <a:ext cx="3348743" cy="3552176"/>
          </a:xfrm>
          <a:custGeom>
            <a:avLst/>
            <a:gdLst/>
            <a:ahLst/>
            <a:cxnLst>
              <a:cxn ang="0">
                <a:pos x="2103" y="0"/>
              </a:cxn>
              <a:cxn ang="0">
                <a:pos x="940" y="0"/>
              </a:cxn>
              <a:cxn ang="0">
                <a:pos x="0" y="2228"/>
              </a:cxn>
              <a:cxn ang="0">
                <a:pos x="1167" y="2228"/>
              </a:cxn>
              <a:cxn ang="0">
                <a:pos x="2103" y="0"/>
              </a:cxn>
            </a:cxnLst>
            <a:rect l="0" t="0" r="r" b="b"/>
            <a:pathLst>
              <a:path w="2103" h="2228">
                <a:moveTo>
                  <a:pt x="2103" y="0"/>
                </a:moveTo>
                <a:lnTo>
                  <a:pt x="940" y="0"/>
                </a:lnTo>
                <a:lnTo>
                  <a:pt x="0" y="2228"/>
                </a:lnTo>
                <a:lnTo>
                  <a:pt x="1167" y="2228"/>
                </a:lnTo>
                <a:lnTo>
                  <a:pt x="2103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3" name="Picture 62" descr="NOMURA_A4_PMS_1797.e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white">
          <a:xfrm>
            <a:off x="7599212" y="306904"/>
            <a:ext cx="1260000" cy="2228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897200" y="57600"/>
            <a:ext cx="5555120" cy="72000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GB" sz="1800" b="1" baseline="0" dirty="0" smtClean="0">
                <a:ea typeface="MS PGothic" pitchFamily="34" charset="-128"/>
              </a:rPr>
              <a:t>Table of contents</a:t>
            </a:r>
            <a:endParaRPr lang="en-GB" sz="1800" b="1" baseline="0" dirty="0">
              <a:ea typeface="MS PGothic" pitchFamily="34" charset="-128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897200" y="57600"/>
            <a:ext cx="5555120" cy="72000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GB" sz="1800" b="1" baseline="0" dirty="0" smtClean="0">
                <a:ea typeface="MS PGothic" pitchFamily="34" charset="-128"/>
              </a:rPr>
              <a:t>Table of contents</a:t>
            </a:r>
            <a:endParaRPr lang="en-GB" sz="1800" b="1" baseline="0" dirty="0">
              <a:ea typeface="MS PGothic" pitchFamily="34" charset="-128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3049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B1F92669-E9AC-495A-9485-4D654D029480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7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700" i="1" baseline="0">
                <a:ea typeface="MS PGothic" pitchFamily="34" charset="-128"/>
              </a:defRPr>
            </a:lvl1pPr>
          </a:lstStyle>
          <a:p>
            <a:pPr lvl="0"/>
            <a:r>
              <a:rPr lang="en-GB" dirty="0" smtClean="0"/>
              <a:t>Source / Disclaimer / Annotations: 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5908" y="1702676"/>
            <a:ext cx="8649969" cy="4777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64800" rIns="46800" bIns="64800"/>
          <a:lstStyle>
            <a:lvl1pPr marL="0" indent="0" algn="l" defTabSz="815780" rtl="0" fontAlgn="base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SzPct val="150000"/>
              <a:buFontTx/>
              <a:buNone/>
              <a:tabLst/>
              <a:defRPr lang="en-US" sz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fontAlgn="base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  <a:buFont typeface="Wingdings" pitchFamily="2" charset="2"/>
              <a:buChar char="n"/>
              <a:defRPr lang="en-US" sz="120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7188" indent="-177800" algn="l" defTabSz="815780" rtl="0" fontAlgn="base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ts val="1200"/>
              <a:buFont typeface="Arial" pitchFamily="34" charset="0"/>
              <a:buChar char="–"/>
              <a:defRPr lang="en-US" sz="120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36575" indent="-179388" algn="l" defTabSz="815780" rtl="0" fontAlgn="base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ts val="1200"/>
              <a:buFont typeface="Symbol"/>
              <a:buChar char="-"/>
              <a:defRPr lang="en-US" sz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fontAlgn="base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ts val="1200"/>
              <a:buFont typeface="Symbol"/>
              <a:buChar char="-"/>
              <a:defRPr lang="en-GB" sz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5908" y="1900800"/>
            <a:ext cx="8649969" cy="4583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fontAlgn="base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SzPct val="150000"/>
              <a:buFontTx/>
              <a:buNone/>
              <a:tabLst/>
              <a:defRPr lang="en-US" sz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fontAlgn="base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  <a:buFont typeface="Wingdings" pitchFamily="2" charset="2"/>
              <a:buChar char="n"/>
              <a:defRPr lang="en-US" sz="120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7188" indent="-177800" algn="l" defTabSz="815780" rtl="0" fontAlgn="base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ts val="1200"/>
              <a:buFont typeface="Arial" pitchFamily="34" charset="0"/>
              <a:buChar char="–"/>
              <a:defRPr lang="en-US" sz="120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36575" indent="-179388" algn="l" defTabSz="815780" rtl="0" fontAlgn="base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ts val="1200"/>
              <a:buFont typeface="Symbol"/>
              <a:buChar char="-"/>
              <a:defRPr lang="en-US" sz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fontAlgn="base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ts val="1200"/>
              <a:buFont typeface="Symbol"/>
              <a:buChar char="-"/>
              <a:defRPr lang="en-GB" sz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1684068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4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10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5907" y="1900800"/>
            <a:ext cx="4256862" cy="4583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9" hasCustomPrompt="1"/>
          </p:nvPr>
        </p:nvSpPr>
        <p:spPr>
          <a:xfrm>
            <a:off x="4635692" y="1900800"/>
            <a:ext cx="4256862" cy="4583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7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10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7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4635714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Freeform 45"/>
          <p:cNvSpPr>
            <a:spLocks noChangeAspect="1"/>
          </p:cNvSpPr>
          <p:nvPr/>
        </p:nvSpPr>
        <p:spPr bwMode="auto">
          <a:xfrm>
            <a:off x="1522729" y="0"/>
            <a:ext cx="7626008" cy="842400"/>
          </a:xfrm>
          <a:custGeom>
            <a:avLst/>
            <a:gdLst/>
            <a:ahLst/>
            <a:cxnLst>
              <a:cxn ang="0">
                <a:pos x="0" y="85"/>
              </a:cxn>
              <a:cxn ang="0">
                <a:pos x="81" y="265"/>
              </a:cxn>
              <a:cxn ang="0">
                <a:pos x="2399" y="265"/>
              </a:cxn>
              <a:cxn ang="0">
                <a:pos x="2399" y="0"/>
              </a:cxn>
              <a:cxn ang="0">
                <a:pos x="37" y="0"/>
              </a:cxn>
              <a:cxn ang="0">
                <a:pos x="0" y="85"/>
              </a:cxn>
            </a:cxnLst>
            <a:rect l="0" t="0" r="r" b="b"/>
            <a:pathLst>
              <a:path w="2399" h="265">
                <a:moveTo>
                  <a:pt x="0" y="85"/>
                </a:moveTo>
                <a:cubicBezTo>
                  <a:pt x="27" y="145"/>
                  <a:pt x="54" y="205"/>
                  <a:pt x="81" y="265"/>
                </a:cubicBezTo>
                <a:cubicBezTo>
                  <a:pt x="2399" y="265"/>
                  <a:pt x="2399" y="265"/>
                  <a:pt x="2399" y="265"/>
                </a:cubicBezTo>
                <a:cubicBezTo>
                  <a:pt x="2399" y="0"/>
                  <a:pt x="2399" y="0"/>
                  <a:pt x="2399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25" y="28"/>
                  <a:pt x="12" y="57"/>
                  <a:pt x="0" y="85"/>
                </a:cubicBezTo>
                <a:close/>
              </a:path>
            </a:pathLst>
          </a:custGeom>
          <a:solidFill>
            <a:srgbClr val="C1C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80800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B1F92669-E9AC-495A-9485-4D654D029480}" type="slidenum">
              <a:rPr lang="en-GB" smtClean="0"/>
              <a:pPr algn="r"/>
              <a:t>‹#›</a:t>
            </a:fld>
            <a:endParaRPr lang="en-GB" dirty="0"/>
          </a:p>
        </p:txBody>
      </p:sp>
      <p:pic>
        <p:nvPicPr>
          <p:cNvPr id="177" name="Picture 176" descr="NOMURA_A4_PMS_1797.emf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 bwMode="white">
          <a:xfrm>
            <a:off x="7599212" y="306904"/>
            <a:ext cx="1260000" cy="222805"/>
          </a:xfrm>
          <a:prstGeom prst="rect">
            <a:avLst/>
          </a:prstGeom>
        </p:spPr>
      </p:pic>
      <p:sp>
        <p:nvSpPr>
          <p:cNvPr id="179" name="Freeform 7"/>
          <p:cNvSpPr>
            <a:spLocks/>
          </p:cNvSpPr>
          <p:nvPr/>
        </p:nvSpPr>
        <p:spPr bwMode="auto">
          <a:xfrm>
            <a:off x="1349692" y="396875"/>
            <a:ext cx="325438" cy="446088"/>
          </a:xfrm>
          <a:custGeom>
            <a:avLst/>
            <a:gdLst/>
            <a:ahLst/>
            <a:cxnLst>
              <a:cxn ang="0">
                <a:pos x="77" y="0"/>
              </a:cxn>
              <a:cxn ang="0">
                <a:pos x="0" y="179"/>
              </a:cxn>
              <a:cxn ang="0">
                <a:pos x="48" y="281"/>
              </a:cxn>
              <a:cxn ang="0">
                <a:pos x="205" y="281"/>
              </a:cxn>
              <a:cxn ang="0">
                <a:pos x="77" y="0"/>
              </a:cxn>
            </a:cxnLst>
            <a:rect l="0" t="0" r="r" b="b"/>
            <a:pathLst>
              <a:path w="205" h="281">
                <a:moveTo>
                  <a:pt x="77" y="0"/>
                </a:moveTo>
                <a:lnTo>
                  <a:pt x="0" y="179"/>
                </a:lnTo>
                <a:lnTo>
                  <a:pt x="48" y="281"/>
                </a:lnTo>
                <a:lnTo>
                  <a:pt x="205" y="281"/>
                </a:lnTo>
                <a:lnTo>
                  <a:pt x="77" y="0"/>
                </a:lnTo>
                <a:close/>
              </a:path>
            </a:pathLst>
          </a:custGeom>
          <a:solidFill>
            <a:srgbClr val="D5D5D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0" name="Freeform 8"/>
          <p:cNvSpPr>
            <a:spLocks/>
          </p:cNvSpPr>
          <p:nvPr/>
        </p:nvSpPr>
        <p:spPr bwMode="auto">
          <a:xfrm>
            <a:off x="1344930" y="396875"/>
            <a:ext cx="325438" cy="446088"/>
          </a:xfrm>
          <a:custGeom>
            <a:avLst/>
            <a:gdLst/>
            <a:ahLst/>
            <a:cxnLst>
              <a:cxn ang="0">
                <a:pos x="77" y="0"/>
              </a:cxn>
              <a:cxn ang="0">
                <a:pos x="0" y="179"/>
              </a:cxn>
              <a:cxn ang="0">
                <a:pos x="48" y="281"/>
              </a:cxn>
              <a:cxn ang="0">
                <a:pos x="205" y="281"/>
              </a:cxn>
              <a:cxn ang="0">
                <a:pos x="77" y="0"/>
              </a:cxn>
            </a:cxnLst>
            <a:rect l="0" t="0" r="r" b="b"/>
            <a:pathLst>
              <a:path w="205" h="281">
                <a:moveTo>
                  <a:pt x="77" y="0"/>
                </a:moveTo>
                <a:lnTo>
                  <a:pt x="0" y="179"/>
                </a:lnTo>
                <a:lnTo>
                  <a:pt x="48" y="281"/>
                </a:lnTo>
                <a:lnTo>
                  <a:pt x="205" y="281"/>
                </a:lnTo>
                <a:lnTo>
                  <a:pt x="7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1" name="Freeform 9"/>
          <p:cNvSpPr>
            <a:spLocks/>
          </p:cNvSpPr>
          <p:nvPr/>
        </p:nvSpPr>
        <p:spPr bwMode="auto">
          <a:xfrm>
            <a:off x="1305242" y="0"/>
            <a:ext cx="222250" cy="396875"/>
          </a:xfrm>
          <a:custGeom>
            <a:avLst/>
            <a:gdLst/>
            <a:ahLst/>
            <a:cxnLst>
              <a:cxn ang="0">
                <a:pos x="67" y="0"/>
              </a:cxn>
              <a:cxn ang="0">
                <a:pos x="0" y="0"/>
              </a:cxn>
              <a:cxn ang="0">
                <a:pos x="0" y="6"/>
              </a:cxn>
              <a:cxn ang="0">
                <a:pos x="105" y="250"/>
              </a:cxn>
              <a:cxn ang="0">
                <a:pos x="140" y="170"/>
              </a:cxn>
              <a:cxn ang="0">
                <a:pos x="67" y="0"/>
              </a:cxn>
            </a:cxnLst>
            <a:rect l="0" t="0" r="r" b="b"/>
            <a:pathLst>
              <a:path w="140" h="250">
                <a:moveTo>
                  <a:pt x="67" y="0"/>
                </a:moveTo>
                <a:lnTo>
                  <a:pt x="0" y="0"/>
                </a:lnTo>
                <a:lnTo>
                  <a:pt x="0" y="6"/>
                </a:lnTo>
                <a:lnTo>
                  <a:pt x="105" y="250"/>
                </a:lnTo>
                <a:lnTo>
                  <a:pt x="140" y="170"/>
                </a:lnTo>
                <a:lnTo>
                  <a:pt x="67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2" name="Freeform 10"/>
          <p:cNvSpPr>
            <a:spLocks/>
          </p:cNvSpPr>
          <p:nvPr/>
        </p:nvSpPr>
        <p:spPr bwMode="auto">
          <a:xfrm>
            <a:off x="1300480" y="0"/>
            <a:ext cx="222250" cy="396875"/>
          </a:xfrm>
          <a:custGeom>
            <a:avLst/>
            <a:gdLst/>
            <a:ahLst/>
            <a:cxnLst>
              <a:cxn ang="0">
                <a:pos x="67" y="0"/>
              </a:cxn>
              <a:cxn ang="0">
                <a:pos x="0" y="0"/>
              </a:cxn>
              <a:cxn ang="0">
                <a:pos x="0" y="6"/>
              </a:cxn>
              <a:cxn ang="0">
                <a:pos x="105" y="250"/>
              </a:cxn>
              <a:cxn ang="0">
                <a:pos x="140" y="170"/>
              </a:cxn>
              <a:cxn ang="0">
                <a:pos x="67" y="0"/>
              </a:cxn>
            </a:cxnLst>
            <a:rect l="0" t="0" r="r" b="b"/>
            <a:pathLst>
              <a:path w="140" h="250">
                <a:moveTo>
                  <a:pt x="67" y="0"/>
                </a:moveTo>
                <a:lnTo>
                  <a:pt x="0" y="0"/>
                </a:lnTo>
                <a:lnTo>
                  <a:pt x="0" y="6"/>
                </a:lnTo>
                <a:lnTo>
                  <a:pt x="105" y="250"/>
                </a:lnTo>
                <a:lnTo>
                  <a:pt x="140" y="170"/>
                </a:lnTo>
                <a:lnTo>
                  <a:pt x="6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3" name="Freeform 11"/>
          <p:cNvSpPr>
            <a:spLocks/>
          </p:cNvSpPr>
          <p:nvPr/>
        </p:nvSpPr>
        <p:spPr bwMode="auto">
          <a:xfrm>
            <a:off x="943292" y="284163"/>
            <a:ext cx="411163" cy="558800"/>
          </a:xfrm>
          <a:custGeom>
            <a:avLst/>
            <a:gdLst/>
            <a:ahLst/>
            <a:cxnLst>
              <a:cxn ang="0">
                <a:pos x="154" y="0"/>
              </a:cxn>
              <a:cxn ang="0">
                <a:pos x="0" y="352"/>
              </a:cxn>
              <a:cxn ang="0">
                <a:pos x="215" y="352"/>
              </a:cxn>
              <a:cxn ang="0">
                <a:pos x="259" y="250"/>
              </a:cxn>
              <a:cxn ang="0">
                <a:pos x="154" y="0"/>
              </a:cxn>
            </a:cxnLst>
            <a:rect l="0" t="0" r="r" b="b"/>
            <a:pathLst>
              <a:path w="259" h="352">
                <a:moveTo>
                  <a:pt x="154" y="0"/>
                </a:moveTo>
                <a:lnTo>
                  <a:pt x="0" y="352"/>
                </a:lnTo>
                <a:lnTo>
                  <a:pt x="215" y="352"/>
                </a:lnTo>
                <a:lnTo>
                  <a:pt x="259" y="250"/>
                </a:lnTo>
                <a:lnTo>
                  <a:pt x="154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4" name="Freeform 12"/>
          <p:cNvSpPr>
            <a:spLocks/>
          </p:cNvSpPr>
          <p:nvPr/>
        </p:nvSpPr>
        <p:spPr bwMode="auto">
          <a:xfrm>
            <a:off x="933768" y="284163"/>
            <a:ext cx="411163" cy="558800"/>
          </a:xfrm>
          <a:custGeom>
            <a:avLst/>
            <a:gdLst/>
            <a:ahLst/>
            <a:cxnLst>
              <a:cxn ang="0">
                <a:pos x="154" y="0"/>
              </a:cxn>
              <a:cxn ang="0">
                <a:pos x="0" y="352"/>
              </a:cxn>
              <a:cxn ang="0">
                <a:pos x="215" y="352"/>
              </a:cxn>
              <a:cxn ang="0">
                <a:pos x="259" y="250"/>
              </a:cxn>
              <a:cxn ang="0">
                <a:pos x="154" y="0"/>
              </a:cxn>
            </a:cxnLst>
            <a:rect l="0" t="0" r="r" b="b"/>
            <a:pathLst>
              <a:path w="259" h="352">
                <a:moveTo>
                  <a:pt x="154" y="0"/>
                </a:moveTo>
                <a:lnTo>
                  <a:pt x="0" y="352"/>
                </a:lnTo>
                <a:lnTo>
                  <a:pt x="215" y="352"/>
                </a:lnTo>
                <a:lnTo>
                  <a:pt x="259" y="250"/>
                </a:lnTo>
                <a:lnTo>
                  <a:pt x="15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5" name="Freeform 13"/>
          <p:cNvSpPr>
            <a:spLocks/>
          </p:cNvSpPr>
          <p:nvPr/>
        </p:nvSpPr>
        <p:spPr bwMode="auto">
          <a:xfrm>
            <a:off x="273366" y="0"/>
            <a:ext cx="796925" cy="842963"/>
          </a:xfrm>
          <a:custGeom>
            <a:avLst/>
            <a:gdLst/>
            <a:ahLst/>
            <a:cxnLst>
              <a:cxn ang="0">
                <a:pos x="502" y="0"/>
              </a:cxn>
              <a:cxn ang="0">
                <a:pos x="224" y="0"/>
              </a:cxn>
              <a:cxn ang="0">
                <a:pos x="0" y="531"/>
              </a:cxn>
              <a:cxn ang="0">
                <a:pos x="275" y="531"/>
              </a:cxn>
              <a:cxn ang="0">
                <a:pos x="502" y="0"/>
              </a:cxn>
            </a:cxnLst>
            <a:rect l="0" t="0" r="r" b="b"/>
            <a:pathLst>
              <a:path w="502" h="531">
                <a:moveTo>
                  <a:pt x="502" y="0"/>
                </a:moveTo>
                <a:lnTo>
                  <a:pt x="224" y="0"/>
                </a:lnTo>
                <a:lnTo>
                  <a:pt x="0" y="531"/>
                </a:lnTo>
                <a:lnTo>
                  <a:pt x="275" y="531"/>
                </a:lnTo>
                <a:lnTo>
                  <a:pt x="502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6" name="Freeform 14"/>
          <p:cNvSpPr>
            <a:spLocks/>
          </p:cNvSpPr>
          <p:nvPr/>
        </p:nvSpPr>
        <p:spPr bwMode="auto">
          <a:xfrm>
            <a:off x="259080" y="0"/>
            <a:ext cx="796925" cy="842963"/>
          </a:xfrm>
          <a:custGeom>
            <a:avLst/>
            <a:gdLst/>
            <a:ahLst/>
            <a:cxnLst>
              <a:cxn ang="0">
                <a:pos x="502" y="0"/>
              </a:cxn>
              <a:cxn ang="0">
                <a:pos x="224" y="0"/>
              </a:cxn>
              <a:cxn ang="0">
                <a:pos x="0" y="531"/>
              </a:cxn>
              <a:cxn ang="0">
                <a:pos x="275" y="531"/>
              </a:cxn>
              <a:cxn ang="0">
                <a:pos x="502" y="0"/>
              </a:cxn>
            </a:cxnLst>
            <a:rect l="0" t="0" r="r" b="b"/>
            <a:pathLst>
              <a:path w="502" h="531">
                <a:moveTo>
                  <a:pt x="502" y="0"/>
                </a:moveTo>
                <a:lnTo>
                  <a:pt x="224" y="0"/>
                </a:lnTo>
                <a:lnTo>
                  <a:pt x="0" y="531"/>
                </a:lnTo>
                <a:lnTo>
                  <a:pt x="275" y="531"/>
                </a:lnTo>
                <a:lnTo>
                  <a:pt x="50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7" name="Freeform 15"/>
          <p:cNvSpPr>
            <a:spLocks/>
          </p:cNvSpPr>
          <p:nvPr/>
        </p:nvSpPr>
        <p:spPr bwMode="auto">
          <a:xfrm>
            <a:off x="1406843" y="0"/>
            <a:ext cx="233363" cy="2698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3" y="170"/>
              </a:cxn>
              <a:cxn ang="0">
                <a:pos x="147" y="0"/>
              </a:cxn>
              <a:cxn ang="0">
                <a:pos x="0" y="0"/>
              </a:cxn>
            </a:cxnLst>
            <a:rect l="0" t="0" r="r" b="b"/>
            <a:pathLst>
              <a:path w="147" h="170">
                <a:moveTo>
                  <a:pt x="0" y="0"/>
                </a:moveTo>
                <a:lnTo>
                  <a:pt x="73" y="170"/>
                </a:lnTo>
                <a:lnTo>
                  <a:pt x="147" y="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8" name="Freeform 16"/>
          <p:cNvSpPr>
            <a:spLocks/>
          </p:cNvSpPr>
          <p:nvPr/>
        </p:nvSpPr>
        <p:spPr bwMode="auto">
          <a:xfrm>
            <a:off x="1406843" y="0"/>
            <a:ext cx="233363" cy="2698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3" y="170"/>
              </a:cxn>
              <a:cxn ang="0">
                <a:pos x="147" y="0"/>
              </a:cxn>
              <a:cxn ang="0">
                <a:pos x="0" y="0"/>
              </a:cxn>
            </a:cxnLst>
            <a:rect l="0" t="0" r="r" b="b"/>
            <a:pathLst>
              <a:path w="147" h="170">
                <a:moveTo>
                  <a:pt x="0" y="0"/>
                </a:moveTo>
                <a:lnTo>
                  <a:pt x="73" y="170"/>
                </a:lnTo>
                <a:lnTo>
                  <a:pt x="147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9" name="Freeform 17"/>
          <p:cNvSpPr>
            <a:spLocks/>
          </p:cNvSpPr>
          <p:nvPr/>
        </p:nvSpPr>
        <p:spPr bwMode="auto">
          <a:xfrm>
            <a:off x="1409224" y="0"/>
            <a:ext cx="233363" cy="269875"/>
          </a:xfrm>
          <a:custGeom>
            <a:avLst/>
            <a:gdLst/>
            <a:ahLst/>
            <a:cxnLst>
              <a:cxn ang="0">
                <a:pos x="147" y="0"/>
              </a:cxn>
              <a:cxn ang="0">
                <a:pos x="0" y="0"/>
              </a:cxn>
              <a:cxn ang="0">
                <a:pos x="73" y="170"/>
              </a:cxn>
              <a:cxn ang="0">
                <a:pos x="147" y="0"/>
              </a:cxn>
            </a:cxnLst>
            <a:rect l="0" t="0" r="r" b="b"/>
            <a:pathLst>
              <a:path w="147" h="170">
                <a:moveTo>
                  <a:pt x="147" y="0"/>
                </a:moveTo>
                <a:lnTo>
                  <a:pt x="0" y="0"/>
                </a:lnTo>
                <a:lnTo>
                  <a:pt x="73" y="170"/>
                </a:lnTo>
                <a:lnTo>
                  <a:pt x="147" y="0"/>
                </a:lnTo>
                <a:close/>
              </a:path>
            </a:pathLst>
          </a:custGeom>
          <a:solidFill>
            <a:srgbClr val="9B9B9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0" name="Freeform 18"/>
          <p:cNvSpPr>
            <a:spLocks/>
          </p:cNvSpPr>
          <p:nvPr/>
        </p:nvSpPr>
        <p:spPr bwMode="auto">
          <a:xfrm>
            <a:off x="1406843" y="0"/>
            <a:ext cx="233363" cy="269875"/>
          </a:xfrm>
          <a:custGeom>
            <a:avLst/>
            <a:gdLst/>
            <a:ahLst/>
            <a:cxnLst>
              <a:cxn ang="0">
                <a:pos x="147" y="0"/>
              </a:cxn>
              <a:cxn ang="0">
                <a:pos x="0" y="0"/>
              </a:cxn>
              <a:cxn ang="0">
                <a:pos x="73" y="170"/>
              </a:cxn>
              <a:cxn ang="0">
                <a:pos x="147" y="0"/>
              </a:cxn>
            </a:cxnLst>
            <a:rect l="0" t="0" r="r" b="b"/>
            <a:pathLst>
              <a:path w="147" h="170">
                <a:moveTo>
                  <a:pt x="147" y="0"/>
                </a:moveTo>
                <a:lnTo>
                  <a:pt x="0" y="0"/>
                </a:lnTo>
                <a:lnTo>
                  <a:pt x="73" y="170"/>
                </a:lnTo>
                <a:lnTo>
                  <a:pt x="14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1" name="Freeform 19"/>
          <p:cNvSpPr>
            <a:spLocks/>
          </p:cNvSpPr>
          <p:nvPr/>
        </p:nvSpPr>
        <p:spPr bwMode="auto">
          <a:xfrm>
            <a:off x="1185386" y="9525"/>
            <a:ext cx="288925" cy="671513"/>
          </a:xfrm>
          <a:custGeom>
            <a:avLst/>
            <a:gdLst/>
            <a:ahLst/>
            <a:cxnLst>
              <a:cxn ang="0">
                <a:pos x="77" y="0"/>
              </a:cxn>
              <a:cxn ang="0">
                <a:pos x="0" y="173"/>
              </a:cxn>
              <a:cxn ang="0">
                <a:pos x="105" y="423"/>
              </a:cxn>
              <a:cxn ang="0">
                <a:pos x="182" y="244"/>
              </a:cxn>
              <a:cxn ang="0">
                <a:pos x="77" y="0"/>
              </a:cxn>
            </a:cxnLst>
            <a:rect l="0" t="0" r="r" b="b"/>
            <a:pathLst>
              <a:path w="182" h="423">
                <a:moveTo>
                  <a:pt x="77" y="0"/>
                </a:moveTo>
                <a:lnTo>
                  <a:pt x="0" y="173"/>
                </a:lnTo>
                <a:lnTo>
                  <a:pt x="105" y="423"/>
                </a:lnTo>
                <a:lnTo>
                  <a:pt x="182" y="244"/>
                </a:lnTo>
                <a:lnTo>
                  <a:pt x="77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2" name="Freeform 20"/>
          <p:cNvSpPr>
            <a:spLocks/>
          </p:cNvSpPr>
          <p:nvPr/>
        </p:nvSpPr>
        <p:spPr bwMode="auto">
          <a:xfrm>
            <a:off x="1178243" y="9525"/>
            <a:ext cx="288925" cy="671513"/>
          </a:xfrm>
          <a:custGeom>
            <a:avLst/>
            <a:gdLst/>
            <a:ahLst/>
            <a:cxnLst>
              <a:cxn ang="0">
                <a:pos x="77" y="0"/>
              </a:cxn>
              <a:cxn ang="0">
                <a:pos x="0" y="173"/>
              </a:cxn>
              <a:cxn ang="0">
                <a:pos x="105" y="423"/>
              </a:cxn>
              <a:cxn ang="0">
                <a:pos x="182" y="244"/>
              </a:cxn>
              <a:cxn ang="0">
                <a:pos x="77" y="0"/>
              </a:cxn>
            </a:cxnLst>
            <a:rect l="0" t="0" r="r" b="b"/>
            <a:pathLst>
              <a:path w="182" h="423">
                <a:moveTo>
                  <a:pt x="77" y="0"/>
                </a:moveTo>
                <a:lnTo>
                  <a:pt x="0" y="173"/>
                </a:lnTo>
                <a:lnTo>
                  <a:pt x="105" y="423"/>
                </a:lnTo>
                <a:lnTo>
                  <a:pt x="182" y="244"/>
                </a:lnTo>
                <a:lnTo>
                  <a:pt x="7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3" name="Freeform 21"/>
          <p:cNvSpPr>
            <a:spLocks/>
          </p:cNvSpPr>
          <p:nvPr/>
        </p:nvSpPr>
        <p:spPr bwMode="auto">
          <a:xfrm>
            <a:off x="1294130" y="0"/>
            <a:ext cx="6350" cy="9525"/>
          </a:xfrm>
          <a:custGeom>
            <a:avLst/>
            <a:gdLst/>
            <a:ahLst/>
            <a:cxnLst>
              <a:cxn ang="0">
                <a:pos x="4" y="0"/>
              </a:cxn>
              <a:cxn ang="0">
                <a:pos x="0" y="0"/>
              </a:cxn>
              <a:cxn ang="0">
                <a:pos x="4" y="6"/>
              </a:cxn>
              <a:cxn ang="0">
                <a:pos x="4" y="0"/>
              </a:cxn>
            </a:cxnLst>
            <a:rect l="0" t="0" r="r" b="b"/>
            <a:pathLst>
              <a:path w="4" h="6">
                <a:moveTo>
                  <a:pt x="4" y="0"/>
                </a:moveTo>
                <a:lnTo>
                  <a:pt x="0" y="0"/>
                </a:lnTo>
                <a:lnTo>
                  <a:pt x="4" y="6"/>
                </a:lnTo>
                <a:lnTo>
                  <a:pt x="4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4" name="Freeform 22"/>
          <p:cNvSpPr>
            <a:spLocks/>
          </p:cNvSpPr>
          <p:nvPr/>
        </p:nvSpPr>
        <p:spPr bwMode="auto">
          <a:xfrm>
            <a:off x="1294130" y="0"/>
            <a:ext cx="6350" cy="9525"/>
          </a:xfrm>
          <a:custGeom>
            <a:avLst/>
            <a:gdLst/>
            <a:ahLst/>
            <a:cxnLst>
              <a:cxn ang="0">
                <a:pos x="4" y="0"/>
              </a:cxn>
              <a:cxn ang="0">
                <a:pos x="0" y="0"/>
              </a:cxn>
              <a:cxn ang="0">
                <a:pos x="4" y="6"/>
              </a:cxn>
              <a:cxn ang="0">
                <a:pos x="4" y="0"/>
              </a:cxn>
            </a:cxnLst>
            <a:rect l="0" t="0" r="r" b="b"/>
            <a:pathLst>
              <a:path w="4" h="6">
                <a:moveTo>
                  <a:pt x="4" y="0"/>
                </a:moveTo>
                <a:lnTo>
                  <a:pt x="0" y="0"/>
                </a:lnTo>
                <a:lnTo>
                  <a:pt x="4" y="6"/>
                </a:lnTo>
                <a:lnTo>
                  <a:pt x="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5" name="Freeform 23"/>
          <p:cNvSpPr>
            <a:spLocks/>
          </p:cNvSpPr>
          <p:nvPr/>
        </p:nvSpPr>
        <p:spPr bwMode="auto">
          <a:xfrm>
            <a:off x="707548" y="0"/>
            <a:ext cx="482600" cy="842963"/>
          </a:xfrm>
          <a:custGeom>
            <a:avLst/>
            <a:gdLst/>
            <a:ahLst/>
            <a:cxnLst>
              <a:cxn ang="0">
                <a:pos x="227" y="0"/>
              </a:cxn>
              <a:cxn ang="0">
                <a:pos x="227" y="0"/>
              </a:cxn>
              <a:cxn ang="0">
                <a:pos x="0" y="531"/>
              </a:cxn>
              <a:cxn ang="0">
                <a:pos x="150" y="531"/>
              </a:cxn>
              <a:cxn ang="0">
                <a:pos x="304" y="179"/>
              </a:cxn>
              <a:cxn ang="0">
                <a:pos x="227" y="0"/>
              </a:cxn>
            </a:cxnLst>
            <a:rect l="0" t="0" r="r" b="b"/>
            <a:pathLst>
              <a:path w="304" h="531">
                <a:moveTo>
                  <a:pt x="227" y="0"/>
                </a:moveTo>
                <a:lnTo>
                  <a:pt x="227" y="0"/>
                </a:lnTo>
                <a:lnTo>
                  <a:pt x="0" y="531"/>
                </a:lnTo>
                <a:lnTo>
                  <a:pt x="150" y="531"/>
                </a:lnTo>
                <a:lnTo>
                  <a:pt x="304" y="179"/>
                </a:lnTo>
                <a:lnTo>
                  <a:pt x="227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6" name="Freeform 24"/>
          <p:cNvSpPr>
            <a:spLocks/>
          </p:cNvSpPr>
          <p:nvPr/>
        </p:nvSpPr>
        <p:spPr bwMode="auto">
          <a:xfrm>
            <a:off x="695643" y="0"/>
            <a:ext cx="482600" cy="842963"/>
          </a:xfrm>
          <a:custGeom>
            <a:avLst/>
            <a:gdLst/>
            <a:ahLst/>
            <a:cxnLst>
              <a:cxn ang="0">
                <a:pos x="227" y="0"/>
              </a:cxn>
              <a:cxn ang="0">
                <a:pos x="227" y="0"/>
              </a:cxn>
              <a:cxn ang="0">
                <a:pos x="0" y="531"/>
              </a:cxn>
              <a:cxn ang="0">
                <a:pos x="150" y="531"/>
              </a:cxn>
              <a:cxn ang="0">
                <a:pos x="304" y="179"/>
              </a:cxn>
              <a:cxn ang="0">
                <a:pos x="227" y="0"/>
              </a:cxn>
            </a:cxnLst>
            <a:rect l="0" t="0" r="r" b="b"/>
            <a:pathLst>
              <a:path w="304" h="531">
                <a:moveTo>
                  <a:pt x="227" y="0"/>
                </a:moveTo>
                <a:lnTo>
                  <a:pt x="227" y="0"/>
                </a:lnTo>
                <a:lnTo>
                  <a:pt x="0" y="531"/>
                </a:lnTo>
                <a:lnTo>
                  <a:pt x="150" y="531"/>
                </a:lnTo>
                <a:lnTo>
                  <a:pt x="304" y="179"/>
                </a:lnTo>
                <a:lnTo>
                  <a:pt x="22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7" name="Freeform 25"/>
          <p:cNvSpPr>
            <a:spLocks/>
          </p:cNvSpPr>
          <p:nvPr/>
        </p:nvSpPr>
        <p:spPr bwMode="auto">
          <a:xfrm>
            <a:off x="1065529" y="0"/>
            <a:ext cx="244475" cy="284163"/>
          </a:xfrm>
          <a:custGeom>
            <a:avLst/>
            <a:gdLst/>
            <a:ahLst/>
            <a:cxnLst>
              <a:cxn ang="0">
                <a:pos x="150" y="0"/>
              </a:cxn>
              <a:cxn ang="0">
                <a:pos x="0" y="0"/>
              </a:cxn>
              <a:cxn ang="0">
                <a:pos x="77" y="179"/>
              </a:cxn>
              <a:cxn ang="0">
                <a:pos x="154" y="6"/>
              </a:cxn>
              <a:cxn ang="0">
                <a:pos x="150" y="0"/>
              </a:cxn>
            </a:cxnLst>
            <a:rect l="0" t="0" r="r" b="b"/>
            <a:pathLst>
              <a:path w="154" h="179">
                <a:moveTo>
                  <a:pt x="150" y="0"/>
                </a:moveTo>
                <a:lnTo>
                  <a:pt x="0" y="0"/>
                </a:lnTo>
                <a:lnTo>
                  <a:pt x="77" y="179"/>
                </a:lnTo>
                <a:lnTo>
                  <a:pt x="154" y="6"/>
                </a:lnTo>
                <a:lnTo>
                  <a:pt x="150" y="0"/>
                </a:lnTo>
                <a:close/>
              </a:path>
            </a:pathLst>
          </a:custGeom>
          <a:solidFill>
            <a:srgbClr val="90909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8" name="Freeform 26"/>
          <p:cNvSpPr>
            <a:spLocks/>
          </p:cNvSpPr>
          <p:nvPr/>
        </p:nvSpPr>
        <p:spPr bwMode="auto">
          <a:xfrm>
            <a:off x="1056005" y="0"/>
            <a:ext cx="244475" cy="284163"/>
          </a:xfrm>
          <a:custGeom>
            <a:avLst/>
            <a:gdLst/>
            <a:ahLst/>
            <a:cxnLst>
              <a:cxn ang="0">
                <a:pos x="150" y="0"/>
              </a:cxn>
              <a:cxn ang="0">
                <a:pos x="0" y="0"/>
              </a:cxn>
              <a:cxn ang="0">
                <a:pos x="77" y="179"/>
              </a:cxn>
              <a:cxn ang="0">
                <a:pos x="154" y="6"/>
              </a:cxn>
              <a:cxn ang="0">
                <a:pos x="150" y="0"/>
              </a:cxn>
            </a:cxnLst>
            <a:rect l="0" t="0" r="r" b="b"/>
            <a:pathLst>
              <a:path w="154" h="179">
                <a:moveTo>
                  <a:pt x="150" y="0"/>
                </a:moveTo>
                <a:lnTo>
                  <a:pt x="0" y="0"/>
                </a:lnTo>
                <a:lnTo>
                  <a:pt x="77" y="179"/>
                </a:lnTo>
                <a:lnTo>
                  <a:pt x="154" y="6"/>
                </a:lnTo>
                <a:lnTo>
                  <a:pt x="15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9" name="Rectangle 27"/>
          <p:cNvSpPr>
            <a:spLocks noChangeArrowheads="1"/>
          </p:cNvSpPr>
          <p:nvPr/>
        </p:nvSpPr>
        <p:spPr bwMode="auto">
          <a:xfrm>
            <a:off x="1056005" y="0"/>
            <a:ext cx="1588" cy="1588"/>
          </a:xfrm>
          <a:prstGeom prst="rect">
            <a:avLst/>
          </a:prstGeom>
          <a:solidFill>
            <a:srgbClr val="ACACAC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0" name="Freeform 28"/>
          <p:cNvSpPr>
            <a:spLocks/>
          </p:cNvSpPr>
          <p:nvPr/>
        </p:nvSpPr>
        <p:spPr bwMode="auto">
          <a:xfrm>
            <a:off x="1056005" y="0"/>
            <a:ext cx="1588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7" name="Freeform 45"/>
          <p:cNvSpPr>
            <a:spLocks noChangeAspect="1"/>
          </p:cNvSpPr>
          <p:nvPr/>
        </p:nvSpPr>
        <p:spPr bwMode="auto">
          <a:xfrm>
            <a:off x="1522729" y="0"/>
            <a:ext cx="7626008" cy="842400"/>
          </a:xfrm>
          <a:custGeom>
            <a:avLst/>
            <a:gdLst/>
            <a:ahLst/>
            <a:cxnLst>
              <a:cxn ang="0">
                <a:pos x="0" y="85"/>
              </a:cxn>
              <a:cxn ang="0">
                <a:pos x="81" y="265"/>
              </a:cxn>
              <a:cxn ang="0">
                <a:pos x="2399" y="265"/>
              </a:cxn>
              <a:cxn ang="0">
                <a:pos x="2399" y="0"/>
              </a:cxn>
              <a:cxn ang="0">
                <a:pos x="37" y="0"/>
              </a:cxn>
              <a:cxn ang="0">
                <a:pos x="0" y="85"/>
              </a:cxn>
            </a:cxnLst>
            <a:rect l="0" t="0" r="r" b="b"/>
            <a:pathLst>
              <a:path w="2399" h="265">
                <a:moveTo>
                  <a:pt x="0" y="85"/>
                </a:moveTo>
                <a:cubicBezTo>
                  <a:pt x="27" y="145"/>
                  <a:pt x="54" y="205"/>
                  <a:pt x="81" y="265"/>
                </a:cubicBezTo>
                <a:cubicBezTo>
                  <a:pt x="2399" y="265"/>
                  <a:pt x="2399" y="265"/>
                  <a:pt x="2399" y="265"/>
                </a:cubicBezTo>
                <a:cubicBezTo>
                  <a:pt x="2399" y="0"/>
                  <a:pt x="2399" y="0"/>
                  <a:pt x="2399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25" y="28"/>
                  <a:pt x="12" y="57"/>
                  <a:pt x="0" y="85"/>
                </a:cubicBezTo>
                <a:close/>
              </a:path>
            </a:pathLst>
          </a:custGeom>
          <a:solidFill>
            <a:srgbClr val="C1C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8" name="Picture 27" descr="NOMURA_A4_PMS_1797.emf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 bwMode="white">
          <a:xfrm>
            <a:off x="7599212" y="306904"/>
            <a:ext cx="1260000" cy="222805"/>
          </a:xfrm>
          <a:prstGeom prst="rect">
            <a:avLst/>
          </a:prstGeom>
        </p:spPr>
      </p:pic>
      <p:sp>
        <p:nvSpPr>
          <p:cNvPr id="29" name="Freeform 7"/>
          <p:cNvSpPr>
            <a:spLocks/>
          </p:cNvSpPr>
          <p:nvPr/>
        </p:nvSpPr>
        <p:spPr bwMode="auto">
          <a:xfrm>
            <a:off x="1349692" y="396875"/>
            <a:ext cx="325438" cy="446088"/>
          </a:xfrm>
          <a:custGeom>
            <a:avLst/>
            <a:gdLst/>
            <a:ahLst/>
            <a:cxnLst>
              <a:cxn ang="0">
                <a:pos x="77" y="0"/>
              </a:cxn>
              <a:cxn ang="0">
                <a:pos x="0" y="179"/>
              </a:cxn>
              <a:cxn ang="0">
                <a:pos x="48" y="281"/>
              </a:cxn>
              <a:cxn ang="0">
                <a:pos x="205" y="281"/>
              </a:cxn>
              <a:cxn ang="0">
                <a:pos x="77" y="0"/>
              </a:cxn>
            </a:cxnLst>
            <a:rect l="0" t="0" r="r" b="b"/>
            <a:pathLst>
              <a:path w="205" h="281">
                <a:moveTo>
                  <a:pt x="77" y="0"/>
                </a:moveTo>
                <a:lnTo>
                  <a:pt x="0" y="179"/>
                </a:lnTo>
                <a:lnTo>
                  <a:pt x="48" y="281"/>
                </a:lnTo>
                <a:lnTo>
                  <a:pt x="205" y="281"/>
                </a:lnTo>
                <a:lnTo>
                  <a:pt x="77" y="0"/>
                </a:lnTo>
                <a:close/>
              </a:path>
            </a:pathLst>
          </a:custGeom>
          <a:solidFill>
            <a:srgbClr val="D5D5D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0" name="Freeform 8"/>
          <p:cNvSpPr>
            <a:spLocks/>
          </p:cNvSpPr>
          <p:nvPr/>
        </p:nvSpPr>
        <p:spPr bwMode="auto">
          <a:xfrm>
            <a:off x="1344930" y="396875"/>
            <a:ext cx="325438" cy="446088"/>
          </a:xfrm>
          <a:custGeom>
            <a:avLst/>
            <a:gdLst/>
            <a:ahLst/>
            <a:cxnLst>
              <a:cxn ang="0">
                <a:pos x="77" y="0"/>
              </a:cxn>
              <a:cxn ang="0">
                <a:pos x="0" y="179"/>
              </a:cxn>
              <a:cxn ang="0">
                <a:pos x="48" y="281"/>
              </a:cxn>
              <a:cxn ang="0">
                <a:pos x="205" y="281"/>
              </a:cxn>
              <a:cxn ang="0">
                <a:pos x="77" y="0"/>
              </a:cxn>
            </a:cxnLst>
            <a:rect l="0" t="0" r="r" b="b"/>
            <a:pathLst>
              <a:path w="205" h="281">
                <a:moveTo>
                  <a:pt x="77" y="0"/>
                </a:moveTo>
                <a:lnTo>
                  <a:pt x="0" y="179"/>
                </a:lnTo>
                <a:lnTo>
                  <a:pt x="48" y="281"/>
                </a:lnTo>
                <a:lnTo>
                  <a:pt x="205" y="281"/>
                </a:lnTo>
                <a:lnTo>
                  <a:pt x="7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1" name="Freeform 9"/>
          <p:cNvSpPr>
            <a:spLocks/>
          </p:cNvSpPr>
          <p:nvPr/>
        </p:nvSpPr>
        <p:spPr bwMode="auto">
          <a:xfrm>
            <a:off x="1305242" y="0"/>
            <a:ext cx="222250" cy="396875"/>
          </a:xfrm>
          <a:custGeom>
            <a:avLst/>
            <a:gdLst/>
            <a:ahLst/>
            <a:cxnLst>
              <a:cxn ang="0">
                <a:pos x="67" y="0"/>
              </a:cxn>
              <a:cxn ang="0">
                <a:pos x="0" y="0"/>
              </a:cxn>
              <a:cxn ang="0">
                <a:pos x="0" y="6"/>
              </a:cxn>
              <a:cxn ang="0">
                <a:pos x="105" y="250"/>
              </a:cxn>
              <a:cxn ang="0">
                <a:pos x="140" y="170"/>
              </a:cxn>
              <a:cxn ang="0">
                <a:pos x="67" y="0"/>
              </a:cxn>
            </a:cxnLst>
            <a:rect l="0" t="0" r="r" b="b"/>
            <a:pathLst>
              <a:path w="140" h="250">
                <a:moveTo>
                  <a:pt x="67" y="0"/>
                </a:moveTo>
                <a:lnTo>
                  <a:pt x="0" y="0"/>
                </a:lnTo>
                <a:lnTo>
                  <a:pt x="0" y="6"/>
                </a:lnTo>
                <a:lnTo>
                  <a:pt x="105" y="250"/>
                </a:lnTo>
                <a:lnTo>
                  <a:pt x="140" y="170"/>
                </a:lnTo>
                <a:lnTo>
                  <a:pt x="67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2" name="Freeform 10"/>
          <p:cNvSpPr>
            <a:spLocks/>
          </p:cNvSpPr>
          <p:nvPr/>
        </p:nvSpPr>
        <p:spPr bwMode="auto">
          <a:xfrm>
            <a:off x="1300480" y="0"/>
            <a:ext cx="222250" cy="396875"/>
          </a:xfrm>
          <a:custGeom>
            <a:avLst/>
            <a:gdLst/>
            <a:ahLst/>
            <a:cxnLst>
              <a:cxn ang="0">
                <a:pos x="67" y="0"/>
              </a:cxn>
              <a:cxn ang="0">
                <a:pos x="0" y="0"/>
              </a:cxn>
              <a:cxn ang="0">
                <a:pos x="0" y="6"/>
              </a:cxn>
              <a:cxn ang="0">
                <a:pos x="105" y="250"/>
              </a:cxn>
              <a:cxn ang="0">
                <a:pos x="140" y="170"/>
              </a:cxn>
              <a:cxn ang="0">
                <a:pos x="67" y="0"/>
              </a:cxn>
            </a:cxnLst>
            <a:rect l="0" t="0" r="r" b="b"/>
            <a:pathLst>
              <a:path w="140" h="250">
                <a:moveTo>
                  <a:pt x="67" y="0"/>
                </a:moveTo>
                <a:lnTo>
                  <a:pt x="0" y="0"/>
                </a:lnTo>
                <a:lnTo>
                  <a:pt x="0" y="6"/>
                </a:lnTo>
                <a:lnTo>
                  <a:pt x="105" y="250"/>
                </a:lnTo>
                <a:lnTo>
                  <a:pt x="140" y="170"/>
                </a:lnTo>
                <a:lnTo>
                  <a:pt x="6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3" name="Freeform 11"/>
          <p:cNvSpPr>
            <a:spLocks/>
          </p:cNvSpPr>
          <p:nvPr/>
        </p:nvSpPr>
        <p:spPr bwMode="auto">
          <a:xfrm>
            <a:off x="943292" y="284163"/>
            <a:ext cx="411163" cy="558800"/>
          </a:xfrm>
          <a:custGeom>
            <a:avLst/>
            <a:gdLst/>
            <a:ahLst/>
            <a:cxnLst>
              <a:cxn ang="0">
                <a:pos x="154" y="0"/>
              </a:cxn>
              <a:cxn ang="0">
                <a:pos x="0" y="352"/>
              </a:cxn>
              <a:cxn ang="0">
                <a:pos x="215" y="352"/>
              </a:cxn>
              <a:cxn ang="0">
                <a:pos x="259" y="250"/>
              </a:cxn>
              <a:cxn ang="0">
                <a:pos x="154" y="0"/>
              </a:cxn>
            </a:cxnLst>
            <a:rect l="0" t="0" r="r" b="b"/>
            <a:pathLst>
              <a:path w="259" h="352">
                <a:moveTo>
                  <a:pt x="154" y="0"/>
                </a:moveTo>
                <a:lnTo>
                  <a:pt x="0" y="352"/>
                </a:lnTo>
                <a:lnTo>
                  <a:pt x="215" y="352"/>
                </a:lnTo>
                <a:lnTo>
                  <a:pt x="259" y="250"/>
                </a:lnTo>
                <a:lnTo>
                  <a:pt x="154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4" name="Freeform 12"/>
          <p:cNvSpPr>
            <a:spLocks/>
          </p:cNvSpPr>
          <p:nvPr/>
        </p:nvSpPr>
        <p:spPr bwMode="auto">
          <a:xfrm>
            <a:off x="933768" y="284163"/>
            <a:ext cx="411163" cy="558800"/>
          </a:xfrm>
          <a:custGeom>
            <a:avLst/>
            <a:gdLst/>
            <a:ahLst/>
            <a:cxnLst>
              <a:cxn ang="0">
                <a:pos x="154" y="0"/>
              </a:cxn>
              <a:cxn ang="0">
                <a:pos x="0" y="352"/>
              </a:cxn>
              <a:cxn ang="0">
                <a:pos x="215" y="352"/>
              </a:cxn>
              <a:cxn ang="0">
                <a:pos x="259" y="250"/>
              </a:cxn>
              <a:cxn ang="0">
                <a:pos x="154" y="0"/>
              </a:cxn>
            </a:cxnLst>
            <a:rect l="0" t="0" r="r" b="b"/>
            <a:pathLst>
              <a:path w="259" h="352">
                <a:moveTo>
                  <a:pt x="154" y="0"/>
                </a:moveTo>
                <a:lnTo>
                  <a:pt x="0" y="352"/>
                </a:lnTo>
                <a:lnTo>
                  <a:pt x="215" y="352"/>
                </a:lnTo>
                <a:lnTo>
                  <a:pt x="259" y="250"/>
                </a:lnTo>
                <a:lnTo>
                  <a:pt x="15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5" name="Freeform 13"/>
          <p:cNvSpPr>
            <a:spLocks/>
          </p:cNvSpPr>
          <p:nvPr/>
        </p:nvSpPr>
        <p:spPr bwMode="auto">
          <a:xfrm>
            <a:off x="273366" y="0"/>
            <a:ext cx="796925" cy="842963"/>
          </a:xfrm>
          <a:custGeom>
            <a:avLst/>
            <a:gdLst/>
            <a:ahLst/>
            <a:cxnLst>
              <a:cxn ang="0">
                <a:pos x="502" y="0"/>
              </a:cxn>
              <a:cxn ang="0">
                <a:pos x="224" y="0"/>
              </a:cxn>
              <a:cxn ang="0">
                <a:pos x="0" y="531"/>
              </a:cxn>
              <a:cxn ang="0">
                <a:pos x="275" y="531"/>
              </a:cxn>
              <a:cxn ang="0">
                <a:pos x="502" y="0"/>
              </a:cxn>
            </a:cxnLst>
            <a:rect l="0" t="0" r="r" b="b"/>
            <a:pathLst>
              <a:path w="502" h="531">
                <a:moveTo>
                  <a:pt x="502" y="0"/>
                </a:moveTo>
                <a:lnTo>
                  <a:pt x="224" y="0"/>
                </a:lnTo>
                <a:lnTo>
                  <a:pt x="0" y="531"/>
                </a:lnTo>
                <a:lnTo>
                  <a:pt x="275" y="531"/>
                </a:lnTo>
                <a:lnTo>
                  <a:pt x="502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6" name="Freeform 14"/>
          <p:cNvSpPr>
            <a:spLocks/>
          </p:cNvSpPr>
          <p:nvPr/>
        </p:nvSpPr>
        <p:spPr bwMode="auto">
          <a:xfrm>
            <a:off x="259080" y="0"/>
            <a:ext cx="796925" cy="842963"/>
          </a:xfrm>
          <a:custGeom>
            <a:avLst/>
            <a:gdLst/>
            <a:ahLst/>
            <a:cxnLst>
              <a:cxn ang="0">
                <a:pos x="502" y="0"/>
              </a:cxn>
              <a:cxn ang="0">
                <a:pos x="224" y="0"/>
              </a:cxn>
              <a:cxn ang="0">
                <a:pos x="0" y="531"/>
              </a:cxn>
              <a:cxn ang="0">
                <a:pos x="275" y="531"/>
              </a:cxn>
              <a:cxn ang="0">
                <a:pos x="502" y="0"/>
              </a:cxn>
            </a:cxnLst>
            <a:rect l="0" t="0" r="r" b="b"/>
            <a:pathLst>
              <a:path w="502" h="531">
                <a:moveTo>
                  <a:pt x="502" y="0"/>
                </a:moveTo>
                <a:lnTo>
                  <a:pt x="224" y="0"/>
                </a:lnTo>
                <a:lnTo>
                  <a:pt x="0" y="531"/>
                </a:lnTo>
                <a:lnTo>
                  <a:pt x="275" y="531"/>
                </a:lnTo>
                <a:lnTo>
                  <a:pt x="50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7" name="Freeform 15"/>
          <p:cNvSpPr>
            <a:spLocks/>
          </p:cNvSpPr>
          <p:nvPr/>
        </p:nvSpPr>
        <p:spPr bwMode="auto">
          <a:xfrm>
            <a:off x="1406843" y="0"/>
            <a:ext cx="233363" cy="2698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3" y="170"/>
              </a:cxn>
              <a:cxn ang="0">
                <a:pos x="147" y="0"/>
              </a:cxn>
              <a:cxn ang="0">
                <a:pos x="0" y="0"/>
              </a:cxn>
            </a:cxnLst>
            <a:rect l="0" t="0" r="r" b="b"/>
            <a:pathLst>
              <a:path w="147" h="170">
                <a:moveTo>
                  <a:pt x="0" y="0"/>
                </a:moveTo>
                <a:lnTo>
                  <a:pt x="73" y="170"/>
                </a:lnTo>
                <a:lnTo>
                  <a:pt x="147" y="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8" name="Freeform 16"/>
          <p:cNvSpPr>
            <a:spLocks/>
          </p:cNvSpPr>
          <p:nvPr/>
        </p:nvSpPr>
        <p:spPr bwMode="auto">
          <a:xfrm>
            <a:off x="1406843" y="0"/>
            <a:ext cx="233363" cy="2698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3" y="170"/>
              </a:cxn>
              <a:cxn ang="0">
                <a:pos x="147" y="0"/>
              </a:cxn>
              <a:cxn ang="0">
                <a:pos x="0" y="0"/>
              </a:cxn>
            </a:cxnLst>
            <a:rect l="0" t="0" r="r" b="b"/>
            <a:pathLst>
              <a:path w="147" h="170">
                <a:moveTo>
                  <a:pt x="0" y="0"/>
                </a:moveTo>
                <a:lnTo>
                  <a:pt x="73" y="170"/>
                </a:lnTo>
                <a:lnTo>
                  <a:pt x="147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9" name="Freeform 17"/>
          <p:cNvSpPr>
            <a:spLocks/>
          </p:cNvSpPr>
          <p:nvPr/>
        </p:nvSpPr>
        <p:spPr bwMode="auto">
          <a:xfrm>
            <a:off x="1409224" y="0"/>
            <a:ext cx="233363" cy="269875"/>
          </a:xfrm>
          <a:custGeom>
            <a:avLst/>
            <a:gdLst/>
            <a:ahLst/>
            <a:cxnLst>
              <a:cxn ang="0">
                <a:pos x="147" y="0"/>
              </a:cxn>
              <a:cxn ang="0">
                <a:pos x="0" y="0"/>
              </a:cxn>
              <a:cxn ang="0">
                <a:pos x="73" y="170"/>
              </a:cxn>
              <a:cxn ang="0">
                <a:pos x="147" y="0"/>
              </a:cxn>
            </a:cxnLst>
            <a:rect l="0" t="0" r="r" b="b"/>
            <a:pathLst>
              <a:path w="147" h="170">
                <a:moveTo>
                  <a:pt x="147" y="0"/>
                </a:moveTo>
                <a:lnTo>
                  <a:pt x="0" y="0"/>
                </a:lnTo>
                <a:lnTo>
                  <a:pt x="73" y="170"/>
                </a:lnTo>
                <a:lnTo>
                  <a:pt x="147" y="0"/>
                </a:lnTo>
                <a:close/>
              </a:path>
            </a:pathLst>
          </a:custGeom>
          <a:solidFill>
            <a:srgbClr val="9B9B9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0" name="Freeform 18"/>
          <p:cNvSpPr>
            <a:spLocks/>
          </p:cNvSpPr>
          <p:nvPr/>
        </p:nvSpPr>
        <p:spPr bwMode="auto">
          <a:xfrm>
            <a:off x="1406843" y="0"/>
            <a:ext cx="233363" cy="269875"/>
          </a:xfrm>
          <a:custGeom>
            <a:avLst/>
            <a:gdLst/>
            <a:ahLst/>
            <a:cxnLst>
              <a:cxn ang="0">
                <a:pos x="147" y="0"/>
              </a:cxn>
              <a:cxn ang="0">
                <a:pos x="0" y="0"/>
              </a:cxn>
              <a:cxn ang="0">
                <a:pos x="73" y="170"/>
              </a:cxn>
              <a:cxn ang="0">
                <a:pos x="147" y="0"/>
              </a:cxn>
            </a:cxnLst>
            <a:rect l="0" t="0" r="r" b="b"/>
            <a:pathLst>
              <a:path w="147" h="170">
                <a:moveTo>
                  <a:pt x="147" y="0"/>
                </a:moveTo>
                <a:lnTo>
                  <a:pt x="0" y="0"/>
                </a:lnTo>
                <a:lnTo>
                  <a:pt x="73" y="170"/>
                </a:lnTo>
                <a:lnTo>
                  <a:pt x="14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1" name="Freeform 19"/>
          <p:cNvSpPr>
            <a:spLocks/>
          </p:cNvSpPr>
          <p:nvPr/>
        </p:nvSpPr>
        <p:spPr bwMode="auto">
          <a:xfrm>
            <a:off x="1185386" y="9525"/>
            <a:ext cx="288925" cy="671513"/>
          </a:xfrm>
          <a:custGeom>
            <a:avLst/>
            <a:gdLst/>
            <a:ahLst/>
            <a:cxnLst>
              <a:cxn ang="0">
                <a:pos x="77" y="0"/>
              </a:cxn>
              <a:cxn ang="0">
                <a:pos x="0" y="173"/>
              </a:cxn>
              <a:cxn ang="0">
                <a:pos x="105" y="423"/>
              </a:cxn>
              <a:cxn ang="0">
                <a:pos x="182" y="244"/>
              </a:cxn>
              <a:cxn ang="0">
                <a:pos x="77" y="0"/>
              </a:cxn>
            </a:cxnLst>
            <a:rect l="0" t="0" r="r" b="b"/>
            <a:pathLst>
              <a:path w="182" h="423">
                <a:moveTo>
                  <a:pt x="77" y="0"/>
                </a:moveTo>
                <a:lnTo>
                  <a:pt x="0" y="173"/>
                </a:lnTo>
                <a:lnTo>
                  <a:pt x="105" y="423"/>
                </a:lnTo>
                <a:lnTo>
                  <a:pt x="182" y="244"/>
                </a:lnTo>
                <a:lnTo>
                  <a:pt x="77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2" name="Freeform 20"/>
          <p:cNvSpPr>
            <a:spLocks/>
          </p:cNvSpPr>
          <p:nvPr/>
        </p:nvSpPr>
        <p:spPr bwMode="auto">
          <a:xfrm>
            <a:off x="1178243" y="9525"/>
            <a:ext cx="288925" cy="671513"/>
          </a:xfrm>
          <a:custGeom>
            <a:avLst/>
            <a:gdLst/>
            <a:ahLst/>
            <a:cxnLst>
              <a:cxn ang="0">
                <a:pos x="77" y="0"/>
              </a:cxn>
              <a:cxn ang="0">
                <a:pos x="0" y="173"/>
              </a:cxn>
              <a:cxn ang="0">
                <a:pos x="105" y="423"/>
              </a:cxn>
              <a:cxn ang="0">
                <a:pos x="182" y="244"/>
              </a:cxn>
              <a:cxn ang="0">
                <a:pos x="77" y="0"/>
              </a:cxn>
            </a:cxnLst>
            <a:rect l="0" t="0" r="r" b="b"/>
            <a:pathLst>
              <a:path w="182" h="423">
                <a:moveTo>
                  <a:pt x="77" y="0"/>
                </a:moveTo>
                <a:lnTo>
                  <a:pt x="0" y="173"/>
                </a:lnTo>
                <a:lnTo>
                  <a:pt x="105" y="423"/>
                </a:lnTo>
                <a:lnTo>
                  <a:pt x="182" y="244"/>
                </a:lnTo>
                <a:lnTo>
                  <a:pt x="7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3" name="Freeform 21"/>
          <p:cNvSpPr>
            <a:spLocks/>
          </p:cNvSpPr>
          <p:nvPr/>
        </p:nvSpPr>
        <p:spPr bwMode="auto">
          <a:xfrm>
            <a:off x="1294130" y="0"/>
            <a:ext cx="6350" cy="9525"/>
          </a:xfrm>
          <a:custGeom>
            <a:avLst/>
            <a:gdLst/>
            <a:ahLst/>
            <a:cxnLst>
              <a:cxn ang="0">
                <a:pos x="4" y="0"/>
              </a:cxn>
              <a:cxn ang="0">
                <a:pos x="0" y="0"/>
              </a:cxn>
              <a:cxn ang="0">
                <a:pos x="4" y="6"/>
              </a:cxn>
              <a:cxn ang="0">
                <a:pos x="4" y="0"/>
              </a:cxn>
            </a:cxnLst>
            <a:rect l="0" t="0" r="r" b="b"/>
            <a:pathLst>
              <a:path w="4" h="6">
                <a:moveTo>
                  <a:pt x="4" y="0"/>
                </a:moveTo>
                <a:lnTo>
                  <a:pt x="0" y="0"/>
                </a:lnTo>
                <a:lnTo>
                  <a:pt x="4" y="6"/>
                </a:lnTo>
                <a:lnTo>
                  <a:pt x="4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4" name="Freeform 22"/>
          <p:cNvSpPr>
            <a:spLocks/>
          </p:cNvSpPr>
          <p:nvPr/>
        </p:nvSpPr>
        <p:spPr bwMode="auto">
          <a:xfrm>
            <a:off x="1294130" y="0"/>
            <a:ext cx="6350" cy="9525"/>
          </a:xfrm>
          <a:custGeom>
            <a:avLst/>
            <a:gdLst/>
            <a:ahLst/>
            <a:cxnLst>
              <a:cxn ang="0">
                <a:pos x="4" y="0"/>
              </a:cxn>
              <a:cxn ang="0">
                <a:pos x="0" y="0"/>
              </a:cxn>
              <a:cxn ang="0">
                <a:pos x="4" y="6"/>
              </a:cxn>
              <a:cxn ang="0">
                <a:pos x="4" y="0"/>
              </a:cxn>
            </a:cxnLst>
            <a:rect l="0" t="0" r="r" b="b"/>
            <a:pathLst>
              <a:path w="4" h="6">
                <a:moveTo>
                  <a:pt x="4" y="0"/>
                </a:moveTo>
                <a:lnTo>
                  <a:pt x="0" y="0"/>
                </a:lnTo>
                <a:lnTo>
                  <a:pt x="4" y="6"/>
                </a:lnTo>
                <a:lnTo>
                  <a:pt x="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5" name="Freeform 23"/>
          <p:cNvSpPr>
            <a:spLocks/>
          </p:cNvSpPr>
          <p:nvPr/>
        </p:nvSpPr>
        <p:spPr bwMode="auto">
          <a:xfrm>
            <a:off x="707548" y="0"/>
            <a:ext cx="482600" cy="842963"/>
          </a:xfrm>
          <a:custGeom>
            <a:avLst/>
            <a:gdLst/>
            <a:ahLst/>
            <a:cxnLst>
              <a:cxn ang="0">
                <a:pos x="227" y="0"/>
              </a:cxn>
              <a:cxn ang="0">
                <a:pos x="227" y="0"/>
              </a:cxn>
              <a:cxn ang="0">
                <a:pos x="0" y="531"/>
              </a:cxn>
              <a:cxn ang="0">
                <a:pos x="150" y="531"/>
              </a:cxn>
              <a:cxn ang="0">
                <a:pos x="304" y="179"/>
              </a:cxn>
              <a:cxn ang="0">
                <a:pos x="227" y="0"/>
              </a:cxn>
            </a:cxnLst>
            <a:rect l="0" t="0" r="r" b="b"/>
            <a:pathLst>
              <a:path w="304" h="531">
                <a:moveTo>
                  <a:pt x="227" y="0"/>
                </a:moveTo>
                <a:lnTo>
                  <a:pt x="227" y="0"/>
                </a:lnTo>
                <a:lnTo>
                  <a:pt x="0" y="531"/>
                </a:lnTo>
                <a:lnTo>
                  <a:pt x="150" y="531"/>
                </a:lnTo>
                <a:lnTo>
                  <a:pt x="304" y="179"/>
                </a:lnTo>
                <a:lnTo>
                  <a:pt x="227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6" name="Freeform 24"/>
          <p:cNvSpPr>
            <a:spLocks/>
          </p:cNvSpPr>
          <p:nvPr/>
        </p:nvSpPr>
        <p:spPr bwMode="auto">
          <a:xfrm>
            <a:off x="695643" y="0"/>
            <a:ext cx="482600" cy="842963"/>
          </a:xfrm>
          <a:custGeom>
            <a:avLst/>
            <a:gdLst/>
            <a:ahLst/>
            <a:cxnLst>
              <a:cxn ang="0">
                <a:pos x="227" y="0"/>
              </a:cxn>
              <a:cxn ang="0">
                <a:pos x="227" y="0"/>
              </a:cxn>
              <a:cxn ang="0">
                <a:pos x="0" y="531"/>
              </a:cxn>
              <a:cxn ang="0">
                <a:pos x="150" y="531"/>
              </a:cxn>
              <a:cxn ang="0">
                <a:pos x="304" y="179"/>
              </a:cxn>
              <a:cxn ang="0">
                <a:pos x="227" y="0"/>
              </a:cxn>
            </a:cxnLst>
            <a:rect l="0" t="0" r="r" b="b"/>
            <a:pathLst>
              <a:path w="304" h="531">
                <a:moveTo>
                  <a:pt x="227" y="0"/>
                </a:moveTo>
                <a:lnTo>
                  <a:pt x="227" y="0"/>
                </a:lnTo>
                <a:lnTo>
                  <a:pt x="0" y="531"/>
                </a:lnTo>
                <a:lnTo>
                  <a:pt x="150" y="531"/>
                </a:lnTo>
                <a:lnTo>
                  <a:pt x="304" y="179"/>
                </a:lnTo>
                <a:lnTo>
                  <a:pt x="22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7" name="Freeform 25"/>
          <p:cNvSpPr>
            <a:spLocks/>
          </p:cNvSpPr>
          <p:nvPr/>
        </p:nvSpPr>
        <p:spPr bwMode="auto">
          <a:xfrm>
            <a:off x="1065529" y="0"/>
            <a:ext cx="244475" cy="284163"/>
          </a:xfrm>
          <a:custGeom>
            <a:avLst/>
            <a:gdLst/>
            <a:ahLst/>
            <a:cxnLst>
              <a:cxn ang="0">
                <a:pos x="150" y="0"/>
              </a:cxn>
              <a:cxn ang="0">
                <a:pos x="0" y="0"/>
              </a:cxn>
              <a:cxn ang="0">
                <a:pos x="77" y="179"/>
              </a:cxn>
              <a:cxn ang="0">
                <a:pos x="154" y="6"/>
              </a:cxn>
              <a:cxn ang="0">
                <a:pos x="150" y="0"/>
              </a:cxn>
            </a:cxnLst>
            <a:rect l="0" t="0" r="r" b="b"/>
            <a:pathLst>
              <a:path w="154" h="179">
                <a:moveTo>
                  <a:pt x="150" y="0"/>
                </a:moveTo>
                <a:lnTo>
                  <a:pt x="0" y="0"/>
                </a:lnTo>
                <a:lnTo>
                  <a:pt x="77" y="179"/>
                </a:lnTo>
                <a:lnTo>
                  <a:pt x="154" y="6"/>
                </a:lnTo>
                <a:lnTo>
                  <a:pt x="150" y="0"/>
                </a:lnTo>
                <a:close/>
              </a:path>
            </a:pathLst>
          </a:custGeom>
          <a:solidFill>
            <a:srgbClr val="90909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8" name="Freeform 26"/>
          <p:cNvSpPr>
            <a:spLocks/>
          </p:cNvSpPr>
          <p:nvPr/>
        </p:nvSpPr>
        <p:spPr bwMode="auto">
          <a:xfrm>
            <a:off x="1056005" y="0"/>
            <a:ext cx="244475" cy="284163"/>
          </a:xfrm>
          <a:custGeom>
            <a:avLst/>
            <a:gdLst/>
            <a:ahLst/>
            <a:cxnLst>
              <a:cxn ang="0">
                <a:pos x="150" y="0"/>
              </a:cxn>
              <a:cxn ang="0">
                <a:pos x="0" y="0"/>
              </a:cxn>
              <a:cxn ang="0">
                <a:pos x="77" y="179"/>
              </a:cxn>
              <a:cxn ang="0">
                <a:pos x="154" y="6"/>
              </a:cxn>
              <a:cxn ang="0">
                <a:pos x="150" y="0"/>
              </a:cxn>
            </a:cxnLst>
            <a:rect l="0" t="0" r="r" b="b"/>
            <a:pathLst>
              <a:path w="154" h="179">
                <a:moveTo>
                  <a:pt x="150" y="0"/>
                </a:moveTo>
                <a:lnTo>
                  <a:pt x="0" y="0"/>
                </a:lnTo>
                <a:lnTo>
                  <a:pt x="77" y="179"/>
                </a:lnTo>
                <a:lnTo>
                  <a:pt x="154" y="6"/>
                </a:lnTo>
                <a:lnTo>
                  <a:pt x="15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9" name="Rectangle 27"/>
          <p:cNvSpPr>
            <a:spLocks noChangeArrowheads="1"/>
          </p:cNvSpPr>
          <p:nvPr/>
        </p:nvSpPr>
        <p:spPr bwMode="auto">
          <a:xfrm>
            <a:off x="1056005" y="0"/>
            <a:ext cx="1588" cy="1588"/>
          </a:xfrm>
          <a:prstGeom prst="rect">
            <a:avLst/>
          </a:prstGeom>
          <a:solidFill>
            <a:srgbClr val="ACACAC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0" name="Freeform 28"/>
          <p:cNvSpPr>
            <a:spLocks/>
          </p:cNvSpPr>
          <p:nvPr/>
        </p:nvSpPr>
        <p:spPr bwMode="auto">
          <a:xfrm>
            <a:off x="1056005" y="0"/>
            <a:ext cx="1588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  <p:sldLayoutId id="2147483782" r:id="rId18"/>
    <p:sldLayoutId id="2147483783" r:id="rId19"/>
    <p:sldLayoutId id="2147483784" r:id="rId20"/>
    <p:sldLayoutId id="2147483785" r:id="rId21"/>
    <p:sldLayoutId id="2147483786" r:id="rId22"/>
    <p:sldLayoutId id="2147483787" r:id="rId23"/>
    <p:sldLayoutId id="2147483788" r:id="rId24"/>
    <p:sldLayoutId id="2147483789" r:id="rId25"/>
    <p:sldLayoutId id="2147483790" r:id="rId26"/>
    <p:sldLayoutId id="2147483791" r:id="rId27"/>
    <p:sldLayoutId id="2147483792" r:id="rId28"/>
    <p:sldLayoutId id="2147483793" r:id="rId29"/>
    <p:sldLayoutId id="2147483794" r:id="rId30"/>
    <p:sldLayoutId id="2147483795" r:id="rId31"/>
    <p:sldLayoutId id="2147483796" r:id="rId32"/>
    <p:sldLayoutId id="2147483797" r:id="rId33"/>
    <p:sldLayoutId id="2147483798" r:id="rId34"/>
    <p:sldLayoutId id="2147483799" r:id="rId35"/>
    <p:sldLayoutId id="2147483800" r:id="rId36"/>
    <p:sldLayoutId id="2147483801" r:id="rId37"/>
    <p:sldLayoutId id="2147483802" r:id="rId38"/>
    <p:sldLayoutId id="2147483803" r:id="rId39"/>
    <p:sldLayoutId id="2147483804" r:id="rId40"/>
  </p:sldLayoutIdLst>
  <p:hf hdr="0" dt="0"/>
  <p:txStyles>
    <p:titleStyle>
      <a:lvl1pPr algn="l" defTabSz="957263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Arial Unicode MS" pitchFamily="34" charset="-128"/>
        </a:defRPr>
      </a:lvl1pPr>
      <a:lvl2pPr algn="l" defTabSz="957263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defTabSz="957263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defTabSz="957263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defTabSz="957263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defTabSz="957263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defTabSz="957263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defTabSz="957263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defTabSz="957263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algn="l" defTabSz="957263" rtl="0" eaLnBrk="1" fontAlgn="base" hangingPunct="1">
        <a:spcBef>
          <a:spcPct val="45000"/>
        </a:spcBef>
        <a:spcAft>
          <a:spcPct val="45000"/>
        </a:spcAft>
        <a:buClr>
          <a:srgbClr val="CC3300"/>
        </a:buClr>
        <a:defRPr sz="1200">
          <a:solidFill>
            <a:schemeClr val="tx1"/>
          </a:solidFill>
          <a:latin typeface="+mn-lt"/>
          <a:ea typeface="+mn-ea"/>
          <a:cs typeface="Arial Unicode MS" pitchFamily="34" charset="-128"/>
        </a:defRPr>
      </a:lvl1pPr>
      <a:lvl2pPr marL="244475" indent="-242888" algn="l" defTabSz="957263" rtl="0" eaLnBrk="1" fontAlgn="base" hangingPunct="1">
        <a:spcBef>
          <a:spcPct val="15000"/>
        </a:spcBef>
        <a:spcAft>
          <a:spcPct val="15000"/>
        </a:spcAft>
        <a:buClr>
          <a:schemeClr val="accent1"/>
        </a:buClr>
        <a:buSzPct val="70000"/>
        <a:buFont typeface="Wingdings" pitchFamily="2" charset="2"/>
        <a:buChar char="n"/>
        <a:defRPr sz="1200">
          <a:solidFill>
            <a:schemeClr val="tx1"/>
          </a:solidFill>
          <a:latin typeface="+mn-lt"/>
          <a:ea typeface="Arial Unicode MS" pitchFamily="34" charset="-128"/>
          <a:cs typeface="Arial Unicode MS" pitchFamily="34" charset="-128"/>
        </a:defRPr>
      </a:lvl2pPr>
      <a:lvl3pPr marL="406400" indent="-160338" algn="l" defTabSz="957263" rtl="0" eaLnBrk="1" fontAlgn="base" hangingPunct="1">
        <a:spcBef>
          <a:spcPct val="15000"/>
        </a:spcBef>
        <a:spcAft>
          <a:spcPct val="15000"/>
        </a:spcAft>
        <a:buClr>
          <a:schemeClr val="accent1"/>
        </a:buClr>
        <a:buFont typeface="Symbol" pitchFamily="18" charset="2"/>
        <a:buChar char="-"/>
        <a:defRPr sz="1200">
          <a:solidFill>
            <a:schemeClr val="tx1"/>
          </a:solidFill>
          <a:latin typeface="+mn-lt"/>
          <a:ea typeface="Arial Unicode MS" pitchFamily="34" charset="-128"/>
          <a:cs typeface="Arial Unicode MS" pitchFamily="34" charset="-128"/>
        </a:defRPr>
      </a:lvl3pPr>
      <a:lvl4pPr marL="547688" indent="-139700" algn="l" defTabSz="957263" rtl="0" eaLnBrk="1" fontAlgn="base" hangingPunct="1">
        <a:spcBef>
          <a:spcPct val="15000"/>
        </a:spcBef>
        <a:spcAft>
          <a:spcPct val="15000"/>
        </a:spcAft>
        <a:buClr>
          <a:schemeClr val="accent1"/>
        </a:buClr>
        <a:buFont typeface="Symbol" pitchFamily="18" charset="2"/>
        <a:buChar char="-"/>
        <a:defRPr sz="1200">
          <a:solidFill>
            <a:schemeClr val="tx1"/>
          </a:solidFill>
          <a:latin typeface="+mn-lt"/>
          <a:ea typeface="Arial Unicode MS" pitchFamily="34" charset="-128"/>
          <a:cs typeface="Arial Unicode MS" pitchFamily="34" charset="-128"/>
        </a:defRPr>
      </a:lvl4pPr>
      <a:lvl5pPr marL="731838" indent="-182563" algn="l" defTabSz="957263" rtl="0" eaLnBrk="1" fontAlgn="base" hangingPunct="1">
        <a:spcBef>
          <a:spcPct val="15000"/>
        </a:spcBef>
        <a:spcAft>
          <a:spcPct val="15000"/>
        </a:spcAft>
        <a:buClr>
          <a:schemeClr val="accent1"/>
        </a:buClr>
        <a:buFont typeface="Symbol" pitchFamily="18" charset="2"/>
        <a:buChar char="-"/>
        <a:defRPr sz="1200">
          <a:solidFill>
            <a:schemeClr val="tx1"/>
          </a:solidFill>
          <a:latin typeface="+mn-lt"/>
          <a:ea typeface="Arial Unicode MS" pitchFamily="34" charset="-128"/>
          <a:cs typeface="Arial Unicode MS" pitchFamily="34" charset="-128"/>
        </a:defRPr>
      </a:lvl5pPr>
      <a:lvl6pPr marL="1189038" indent="-182563" algn="l" defTabSz="957263" rtl="0" eaLnBrk="1" fontAlgn="base" hangingPunct="1">
        <a:spcBef>
          <a:spcPct val="15000"/>
        </a:spcBef>
        <a:spcAft>
          <a:spcPct val="15000"/>
        </a:spcAft>
        <a:buClr>
          <a:schemeClr val="accent1"/>
        </a:buClr>
        <a:buFont typeface="Symbol" pitchFamily="18" charset="2"/>
        <a:buChar char="-"/>
        <a:defRPr sz="1200">
          <a:solidFill>
            <a:schemeClr val="tx1"/>
          </a:solidFill>
          <a:latin typeface="+mn-lt"/>
        </a:defRPr>
      </a:lvl6pPr>
      <a:lvl7pPr marL="1646238" indent="-182563" algn="l" defTabSz="957263" rtl="0" eaLnBrk="1" fontAlgn="base" hangingPunct="1">
        <a:spcBef>
          <a:spcPct val="15000"/>
        </a:spcBef>
        <a:spcAft>
          <a:spcPct val="15000"/>
        </a:spcAft>
        <a:buClr>
          <a:schemeClr val="accent1"/>
        </a:buClr>
        <a:buFont typeface="Symbol" pitchFamily="18" charset="2"/>
        <a:buChar char="-"/>
        <a:defRPr sz="1200">
          <a:solidFill>
            <a:schemeClr val="tx1"/>
          </a:solidFill>
          <a:latin typeface="+mn-lt"/>
        </a:defRPr>
      </a:lvl7pPr>
      <a:lvl8pPr marL="2103438" indent="-182563" algn="l" defTabSz="957263" rtl="0" eaLnBrk="1" fontAlgn="base" hangingPunct="1">
        <a:spcBef>
          <a:spcPct val="15000"/>
        </a:spcBef>
        <a:spcAft>
          <a:spcPct val="15000"/>
        </a:spcAft>
        <a:buClr>
          <a:schemeClr val="accent1"/>
        </a:buClr>
        <a:buFont typeface="Symbol" pitchFamily="18" charset="2"/>
        <a:buChar char="-"/>
        <a:defRPr sz="1200">
          <a:solidFill>
            <a:schemeClr val="tx1"/>
          </a:solidFill>
          <a:latin typeface="+mn-lt"/>
        </a:defRPr>
      </a:lvl8pPr>
      <a:lvl9pPr marL="2560638" indent="-182563" algn="l" defTabSz="957263" rtl="0" eaLnBrk="1" fontAlgn="base" hangingPunct="1">
        <a:spcBef>
          <a:spcPct val="15000"/>
        </a:spcBef>
        <a:spcAft>
          <a:spcPct val="15000"/>
        </a:spcAft>
        <a:buClr>
          <a:schemeClr val="accent1"/>
        </a:buClr>
        <a:buFont typeface="Symbol" pitchFamily="18" charset="2"/>
        <a:buChar char="-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dbunit.sourceforge.net/testcases/PrepAndExpectedTestCase.html" TargetMode="External"/><Relationship Id="rId2" Type="http://schemas.openxmlformats.org/officeDocument/2006/relationships/hyperlink" Target="http://dbunit.sourceforge.net/components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dbunit.sourceforge.net/components.html#dataset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Testing with Maven and DB </a:t>
            </a:r>
            <a:r>
              <a:rPr lang="en-US" dirty="0" smtClean="0"/>
              <a:t>Unit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Victor Grazi – NY Coach</a:t>
            </a:r>
          </a:p>
          <a:p>
            <a:r>
              <a:rPr lang="en-US" dirty="0" smtClean="0"/>
              <a:t>Frank Booth – London Coach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8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780762" y="86939"/>
            <a:ext cx="3545644" cy="576000"/>
          </a:xfrm>
        </p:spPr>
        <p:txBody>
          <a:bodyPr/>
          <a:lstStyle/>
          <a:p>
            <a:r>
              <a:rPr lang="en-US" sz="2200" dirty="0" smtClean="0"/>
              <a:t>Failsafe Plugin</a:t>
            </a:r>
            <a:endParaRPr lang="en-US" sz="2200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2939"/>
            <a:ext cx="9144000" cy="6186309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&lt;</a:t>
            </a:r>
            <a:r>
              <a:rPr kumimoji="0" lang="en-US" altLang="en-US" sz="2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 pitchFamily="34" charset="-128"/>
                <a:cs typeface="Arial" pitchFamily="34" charset="0"/>
              </a:rPr>
              <a:t>plugin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&gt;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&lt;</a:t>
            </a:r>
            <a:r>
              <a:rPr kumimoji="0" lang="en-US" altLang="en-US" sz="2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 pitchFamily="34" charset="-128"/>
                <a:cs typeface="Arial" pitchFamily="34" charset="0"/>
              </a:rPr>
              <a:t>groupId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&gt;</a:t>
            </a:r>
            <a:r>
              <a:rPr kumimoji="0" lang="en-US" altLang="en-US" sz="2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org.springframework.boot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&lt;/</a:t>
            </a:r>
            <a:r>
              <a:rPr kumimoji="0" lang="en-US" altLang="en-US" sz="2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 pitchFamily="34" charset="-128"/>
                <a:cs typeface="Arial" pitchFamily="34" charset="0"/>
              </a:rPr>
              <a:t>groupId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&gt;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&lt;</a:t>
            </a:r>
            <a:r>
              <a:rPr kumimoji="0" lang="en-US" altLang="en-US" sz="2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 pitchFamily="34" charset="-128"/>
                <a:cs typeface="Arial" pitchFamily="34" charset="0"/>
              </a:rPr>
              <a:t>artifactId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&gt;spring-boot-maven-plugin&lt;/</a:t>
            </a:r>
            <a:r>
              <a:rPr kumimoji="0" lang="en-US" altLang="en-US" sz="2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 pitchFamily="34" charset="-128"/>
                <a:cs typeface="Arial" pitchFamily="34" charset="0"/>
              </a:rPr>
              <a:t>artifactId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&gt;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&lt;</a:t>
            </a:r>
            <a:r>
              <a:rPr kumimoji="0" lang="en-US" altLang="en-US" sz="2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 pitchFamily="34" charset="-128"/>
                <a:cs typeface="Arial" pitchFamily="34" charset="0"/>
              </a:rPr>
              <a:t>executions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&gt;</a:t>
            </a:r>
          </a:p>
          <a:p>
            <a:pPr lvl="2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&lt;</a:t>
            </a:r>
            <a:r>
              <a:rPr kumimoji="0" lang="en-US" altLang="en-US" sz="2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 pitchFamily="34" charset="-128"/>
                <a:cs typeface="Arial" pitchFamily="34" charset="0"/>
              </a:rPr>
              <a:t>execution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&gt;</a:t>
            </a:r>
          </a:p>
          <a:p>
            <a:pPr lvl="2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&lt;</a:t>
            </a:r>
            <a:r>
              <a:rPr kumimoji="0" lang="en-US" altLang="en-US" sz="2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 pitchFamily="34" charset="-128"/>
                <a:cs typeface="Arial" pitchFamily="34" charset="0"/>
              </a:rPr>
              <a:t>id</a:t>
            </a:r>
            <a:r>
              <a:rPr kumimoji="0" lang="en-US" altLang="en-US" sz="2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&gt;pre-integration-test&lt;/</a:t>
            </a:r>
            <a:r>
              <a:rPr kumimoji="0" lang="en-US" altLang="en-US" sz="2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 pitchFamily="34" charset="-128"/>
                <a:cs typeface="Arial" pitchFamily="34" charset="0"/>
              </a:rPr>
              <a:t>id</a:t>
            </a:r>
            <a:r>
              <a:rPr kumimoji="0" lang="en-US" altLang="en-US" sz="2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&gt; </a:t>
            </a:r>
          </a:p>
          <a:p>
            <a:pPr lvl="2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&lt;</a:t>
            </a:r>
            <a:r>
              <a:rPr kumimoji="0" lang="en-US" altLang="en-US" sz="2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 pitchFamily="34" charset="-128"/>
                <a:cs typeface="Arial" pitchFamily="34" charset="0"/>
              </a:rPr>
              <a:t>goals</a:t>
            </a:r>
            <a:r>
              <a:rPr kumimoji="0" lang="en-US" altLang="en-US" sz="2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&gt; </a:t>
            </a:r>
          </a:p>
          <a:p>
            <a:pPr lvl="2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	&lt;</a:t>
            </a:r>
            <a:r>
              <a:rPr kumimoji="0" lang="en-US" altLang="en-US" sz="2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 pitchFamily="34" charset="-128"/>
                <a:cs typeface="Arial" pitchFamily="34" charset="0"/>
              </a:rPr>
              <a:t>goal</a:t>
            </a:r>
            <a:r>
              <a:rPr kumimoji="0" lang="en-US" altLang="en-US" sz="2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&gt;start&lt;/</a:t>
            </a:r>
            <a:r>
              <a:rPr kumimoji="0" lang="en-US" altLang="en-US" sz="2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 pitchFamily="34" charset="-128"/>
                <a:cs typeface="Arial" pitchFamily="34" charset="0"/>
              </a:rPr>
              <a:t>goal</a:t>
            </a:r>
            <a:r>
              <a:rPr kumimoji="0" lang="en-US" altLang="en-US" sz="2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&gt; </a:t>
            </a:r>
          </a:p>
          <a:p>
            <a:pPr lvl="2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&lt;/</a:t>
            </a:r>
            <a:r>
              <a:rPr kumimoji="0" lang="en-US" altLang="en-US" sz="2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 pitchFamily="34" charset="-128"/>
                <a:cs typeface="Arial" pitchFamily="34" charset="0"/>
              </a:rPr>
              <a:t>goals</a:t>
            </a:r>
            <a:r>
              <a:rPr kumimoji="0" lang="en-US" altLang="en-US" sz="2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&gt; 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&lt;/</a:t>
            </a:r>
            <a:r>
              <a:rPr kumimoji="0" lang="en-US" altLang="en-US" sz="2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 pitchFamily="34" charset="-128"/>
                <a:cs typeface="Arial" pitchFamily="34" charset="0"/>
              </a:rPr>
              <a:t>execution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&gt;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&lt;</a:t>
            </a:r>
            <a:r>
              <a:rPr kumimoji="0" lang="en-US" altLang="en-US" sz="2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 pitchFamily="34" charset="-128"/>
                <a:cs typeface="Arial" pitchFamily="34" charset="0"/>
              </a:rPr>
              <a:t>execution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&gt; </a:t>
            </a:r>
          </a:p>
          <a:p>
            <a:pPr lvl="2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&lt;</a:t>
            </a:r>
            <a:r>
              <a:rPr kumimoji="0" lang="en-US" altLang="en-US" sz="2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 pitchFamily="34" charset="-128"/>
                <a:cs typeface="Arial" pitchFamily="34" charset="0"/>
              </a:rPr>
              <a:t>id</a:t>
            </a:r>
            <a:r>
              <a:rPr kumimoji="0" lang="en-US" altLang="en-US" sz="2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&gt;post-integration-test&lt;/</a:t>
            </a:r>
            <a:r>
              <a:rPr kumimoji="0" lang="en-US" altLang="en-US" sz="2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 pitchFamily="34" charset="-128"/>
                <a:cs typeface="Arial" pitchFamily="34" charset="0"/>
              </a:rPr>
              <a:t>id</a:t>
            </a:r>
            <a:r>
              <a:rPr kumimoji="0" lang="en-US" altLang="en-US" sz="2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&gt;</a:t>
            </a:r>
          </a:p>
          <a:p>
            <a:pPr lvl="2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&lt;</a:t>
            </a:r>
            <a:r>
              <a:rPr kumimoji="0" lang="en-US" altLang="en-US" sz="2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 pitchFamily="34" charset="-128"/>
                <a:cs typeface="Arial" pitchFamily="34" charset="0"/>
              </a:rPr>
              <a:t>goals</a:t>
            </a:r>
            <a:r>
              <a:rPr kumimoji="0" lang="en-US" altLang="en-US" sz="2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&gt;</a:t>
            </a:r>
          </a:p>
          <a:p>
            <a:pPr lvl="2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	 &lt;</a:t>
            </a:r>
            <a:r>
              <a:rPr kumimoji="0" lang="en-US" altLang="en-US" sz="2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 pitchFamily="34" charset="-128"/>
                <a:cs typeface="Arial" pitchFamily="34" charset="0"/>
              </a:rPr>
              <a:t>goal</a:t>
            </a:r>
            <a:r>
              <a:rPr kumimoji="0" lang="en-US" altLang="en-US" sz="2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&gt;stop&lt;/</a:t>
            </a:r>
            <a:r>
              <a:rPr kumimoji="0" lang="en-US" altLang="en-US" sz="2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 pitchFamily="34" charset="-128"/>
                <a:cs typeface="Arial" pitchFamily="34" charset="0"/>
              </a:rPr>
              <a:t>goal</a:t>
            </a:r>
            <a:r>
              <a:rPr kumimoji="0" lang="en-US" altLang="en-US" sz="2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&gt;</a:t>
            </a:r>
          </a:p>
          <a:p>
            <a:pPr lvl="2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&lt;/</a:t>
            </a:r>
            <a:r>
              <a:rPr kumimoji="0" lang="en-US" altLang="en-US" sz="2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 pitchFamily="34" charset="-128"/>
                <a:cs typeface="Arial" pitchFamily="34" charset="0"/>
              </a:rPr>
              <a:t>goals</a:t>
            </a:r>
            <a:r>
              <a:rPr kumimoji="0" lang="en-US" altLang="en-US" sz="2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&gt;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&lt;/</a:t>
            </a:r>
            <a:r>
              <a:rPr kumimoji="0" lang="en-US" altLang="en-US" sz="2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 pitchFamily="34" charset="-128"/>
                <a:cs typeface="Arial" pitchFamily="34" charset="0"/>
              </a:rPr>
              <a:t>execution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&gt;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&lt;/</a:t>
            </a:r>
            <a:r>
              <a:rPr kumimoji="0" lang="en-US" altLang="en-US" sz="2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 pitchFamily="34" charset="-128"/>
                <a:cs typeface="Arial" pitchFamily="34" charset="0"/>
              </a:rPr>
              <a:t>executions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&gt;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&lt;/</a:t>
            </a:r>
            <a:r>
              <a:rPr kumimoji="0" lang="en-US" altLang="en-US" sz="2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 pitchFamily="34" charset="-128"/>
                <a:cs typeface="Arial" pitchFamily="34" charset="0"/>
              </a:rPr>
              <a:t>plugin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&gt;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685800" y="2411242"/>
            <a:ext cx="4572000" cy="139875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66750" y="4437736"/>
            <a:ext cx="4572000" cy="135762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Line Callout 1 3"/>
          <p:cNvSpPr/>
          <p:nvPr/>
        </p:nvSpPr>
        <p:spPr bwMode="auto">
          <a:xfrm>
            <a:off x="6019800" y="2105123"/>
            <a:ext cx="2895600" cy="699379"/>
          </a:xfrm>
          <a:prstGeom prst="borderCallout1">
            <a:avLst>
              <a:gd name="adj1" fmla="val 18750"/>
              <a:gd name="adj2" fmla="val -8333"/>
              <a:gd name="adj3" fmla="val 137015"/>
              <a:gd name="adj4" fmla="val -95570"/>
            </a:avLst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 dirty="0" smtClean="0">
                <a:latin typeface="Arial" charset="0"/>
              </a:rPr>
              <a:t>Start Tomcat</a:t>
            </a:r>
            <a:endParaRPr kumimoji="0" lang="en-US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Line Callout 1 12"/>
          <p:cNvSpPr/>
          <p:nvPr/>
        </p:nvSpPr>
        <p:spPr bwMode="auto">
          <a:xfrm>
            <a:off x="5867400" y="4558421"/>
            <a:ext cx="2895600" cy="699379"/>
          </a:xfrm>
          <a:prstGeom prst="borderCallout1">
            <a:avLst>
              <a:gd name="adj1" fmla="val 18750"/>
              <a:gd name="adj2" fmla="val -8333"/>
              <a:gd name="adj3" fmla="val 74367"/>
              <a:gd name="adj4" fmla="val -87675"/>
            </a:avLst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 dirty="0" err="1" smtClean="0">
                <a:latin typeface="Arial" charset="0"/>
              </a:rPr>
              <a:t>StopTomcat</a:t>
            </a:r>
            <a:endParaRPr kumimoji="0" lang="en-US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5973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1" grpId="0" animBg="1"/>
      <p:bldP spid="4" grpId="0" animBg="1"/>
      <p:bldP spid="4" grpId="1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178685" y="1169895"/>
            <a:ext cx="8786911" cy="4777324"/>
          </a:xfrm>
        </p:spPr>
        <p:txBody>
          <a:bodyPr/>
          <a:lstStyle/>
          <a:p>
            <a:r>
              <a:rPr lang="en-US" sz="2000" b="1" kern="1200" dirty="0" smtClean="0">
                <a:solidFill>
                  <a:srgbClr val="000080"/>
                </a:solidFill>
                <a:latin typeface="Arial Unicode MS" pitchFamily="34" charset="-128"/>
                <a:ea typeface="+mn-ea"/>
                <a:cs typeface="Arial" pitchFamily="34" charset="0"/>
              </a:rPr>
              <a:t>abstract</a:t>
            </a:r>
            <a:r>
              <a:rPr lang="en-US" sz="2000" dirty="0" smtClean="0"/>
              <a:t> </a:t>
            </a:r>
            <a:r>
              <a:rPr lang="en-US" sz="2000" dirty="0" err="1" smtClean="0"/>
              <a:t>DataBaseTestCase</a:t>
            </a:r>
            <a:r>
              <a:rPr lang="en-US" sz="2000" dirty="0" smtClean="0"/>
              <a:t> </a:t>
            </a:r>
            <a:r>
              <a:rPr lang="en-US" sz="2000" b="1" kern="1200" dirty="0">
                <a:solidFill>
                  <a:srgbClr val="000080"/>
                </a:solidFill>
                <a:latin typeface="Arial Unicode MS" pitchFamily="34" charset="-128"/>
                <a:ea typeface="+mn-ea"/>
                <a:cs typeface="Arial" pitchFamily="34" charset="0"/>
              </a:rPr>
              <a:t>extends</a:t>
            </a:r>
            <a:r>
              <a:rPr lang="en-US" sz="2000" dirty="0" smtClean="0"/>
              <a:t> </a:t>
            </a:r>
            <a:r>
              <a:rPr lang="en-US" sz="2000" dirty="0" err="1" smtClean="0"/>
              <a:t>junit.framework.TestCase</a:t>
            </a:r>
            <a:endParaRPr lang="en-US" sz="2000" dirty="0" smtClean="0"/>
          </a:p>
          <a:p>
            <a:pPr marL="179388" lvl="2" indent="0">
              <a:buNone/>
            </a:pPr>
            <a:r>
              <a:rPr lang="en-US" sz="2000" b="1" kern="1200" dirty="0" smtClean="0">
                <a:solidFill>
                  <a:srgbClr val="000080"/>
                </a:solidFill>
                <a:latin typeface="Arial Unicode MS" pitchFamily="34" charset="-128"/>
                <a:ea typeface="+mn-ea"/>
                <a:cs typeface="Arial" pitchFamily="34" charset="0"/>
              </a:rPr>
              <a:t>protected</a:t>
            </a:r>
            <a:r>
              <a:rPr lang="en-US" sz="2000" dirty="0" smtClean="0"/>
              <a:t> </a:t>
            </a:r>
            <a:r>
              <a:rPr lang="en-US" sz="2000" b="1" kern="1200" dirty="0" smtClean="0">
                <a:solidFill>
                  <a:srgbClr val="000080"/>
                </a:solidFill>
                <a:latin typeface="Arial Unicode MS" pitchFamily="34" charset="-128"/>
                <a:ea typeface="+mn-ea"/>
                <a:cs typeface="Arial" pitchFamily="34" charset="0"/>
              </a:rPr>
              <a:t>abstract</a:t>
            </a:r>
            <a:r>
              <a:rPr lang="en-US" sz="2000" dirty="0" smtClean="0"/>
              <a:t> </a:t>
            </a:r>
            <a:r>
              <a:rPr lang="en-US" sz="2000" dirty="0" err="1" smtClean="0"/>
              <a:t>IDatabaseConnection</a:t>
            </a:r>
            <a:r>
              <a:rPr lang="en-US" sz="2000" dirty="0" smtClean="0"/>
              <a:t> </a:t>
            </a:r>
            <a:r>
              <a:rPr lang="en-US" sz="2000" dirty="0" err="1" smtClean="0"/>
              <a:t>getConnection</a:t>
            </a:r>
            <a:r>
              <a:rPr lang="en-US" sz="2000" dirty="0" smtClean="0"/>
              <a:t>() </a:t>
            </a:r>
            <a:r>
              <a:rPr lang="en-US" sz="2000" b="1" kern="1200" dirty="0" smtClean="0">
                <a:solidFill>
                  <a:srgbClr val="000080"/>
                </a:solidFill>
                <a:latin typeface="Arial Unicode MS" pitchFamily="34" charset="-128"/>
                <a:ea typeface="+mn-ea"/>
                <a:cs typeface="Arial" pitchFamily="34" charset="0"/>
              </a:rPr>
              <a:t>throws</a:t>
            </a:r>
            <a:r>
              <a:rPr lang="en-US" sz="2000" dirty="0" smtClean="0"/>
              <a:t> Exception;</a:t>
            </a:r>
          </a:p>
          <a:p>
            <a:pPr marL="179388" lvl="2" indent="0">
              <a:buNone/>
            </a:pPr>
            <a:r>
              <a:rPr lang="en-US" sz="2000" b="1" kern="1200" dirty="0" smtClean="0">
                <a:solidFill>
                  <a:srgbClr val="000080"/>
                </a:solidFill>
                <a:latin typeface="Arial Unicode MS" pitchFamily="34" charset="-128"/>
                <a:ea typeface="+mn-ea"/>
                <a:cs typeface="Arial" pitchFamily="34" charset="0"/>
              </a:rPr>
              <a:t>protected</a:t>
            </a:r>
            <a:r>
              <a:rPr lang="en-US" sz="2000" dirty="0" smtClean="0"/>
              <a:t> </a:t>
            </a:r>
            <a:r>
              <a:rPr lang="en-US" sz="2000" b="1" kern="1200" dirty="0" smtClean="0">
                <a:solidFill>
                  <a:srgbClr val="000080"/>
                </a:solidFill>
                <a:latin typeface="Arial Unicode MS" pitchFamily="34" charset="-128"/>
                <a:ea typeface="+mn-ea"/>
                <a:cs typeface="Arial" pitchFamily="34" charset="0"/>
              </a:rPr>
              <a:t>abstract</a:t>
            </a:r>
            <a:r>
              <a:rPr lang="en-US" sz="2000" dirty="0" smtClean="0"/>
              <a:t> </a:t>
            </a:r>
            <a:r>
              <a:rPr lang="en-US" sz="2000" dirty="0" err="1" smtClean="0"/>
              <a:t>IDataSet</a:t>
            </a:r>
            <a:r>
              <a:rPr lang="en-US" sz="2000" dirty="0" smtClean="0"/>
              <a:t> </a:t>
            </a:r>
            <a:r>
              <a:rPr lang="en-US" sz="2000" dirty="0" err="1" smtClean="0"/>
              <a:t>getDataSet</a:t>
            </a:r>
            <a:r>
              <a:rPr lang="en-US" sz="2000" dirty="0" smtClean="0"/>
              <a:t>() </a:t>
            </a:r>
            <a:r>
              <a:rPr lang="en-US" sz="2000" b="1" kern="1200" dirty="0" smtClean="0">
                <a:solidFill>
                  <a:srgbClr val="000080"/>
                </a:solidFill>
                <a:latin typeface="Arial Unicode MS" pitchFamily="34" charset="-128"/>
                <a:ea typeface="+mn-ea"/>
                <a:cs typeface="Arial" pitchFamily="34" charset="0"/>
              </a:rPr>
              <a:t>throws</a:t>
            </a:r>
            <a:r>
              <a:rPr lang="en-US" sz="2000" dirty="0" smtClean="0"/>
              <a:t> Exception;</a:t>
            </a:r>
          </a:p>
          <a:p>
            <a:endParaRPr lang="en-US" sz="20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63456" y="6525344"/>
            <a:ext cx="7676323" cy="231856"/>
          </a:xfrm>
        </p:spPr>
        <p:txBody>
          <a:bodyPr/>
          <a:lstStyle/>
          <a:p>
            <a:endParaRPr lang="en-US" sz="9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51012" y="228600"/>
            <a:ext cx="8649969" cy="576000"/>
          </a:xfrm>
        </p:spPr>
        <p:txBody>
          <a:bodyPr/>
          <a:lstStyle/>
          <a:p>
            <a:r>
              <a:rPr lang="en-US" sz="2400" dirty="0" smtClean="0"/>
              <a:t>Lifecycle methods</a:t>
            </a:r>
            <a:endParaRPr lang="en-US" sz="2400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82030" y="2456795"/>
            <a:ext cx="8222123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 pitchFamily="34" charset="-128"/>
                <a:cs typeface="Arial" pitchFamily="34" charset="0"/>
              </a:rPr>
              <a:t>protected void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setUp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()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 pitchFamily="34" charset="-128"/>
                <a:cs typeface="Arial" pitchFamily="34" charset="0"/>
              </a:rPr>
              <a:t>throws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Exception 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34" charset="-128"/>
              <a:cs typeface="Arial" pitchFamily="34" charset="0"/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logger.debug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(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Arial Unicode MS" pitchFamily="34" charset="-128"/>
                <a:cs typeface="Arial" pitchFamily="34" charset="0"/>
              </a:rPr>
              <a:t>"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Arial Unicode MS" pitchFamily="34" charset="-128"/>
                <a:cs typeface="Arial" pitchFamily="34" charset="0"/>
              </a:rPr>
              <a:t>setUp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Arial Unicode MS" pitchFamily="34" charset="-128"/>
                <a:cs typeface="Arial" pitchFamily="34" charset="0"/>
              </a:rPr>
              <a:t>() - start"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);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 pitchFamily="34" charset="-128"/>
                <a:cs typeface="Arial" pitchFamily="34" charset="0"/>
              </a:rPr>
              <a:t>super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.setUp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();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IDatabaseTester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databaseTester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= 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 pitchFamily="34" charset="-128"/>
                <a:cs typeface="Arial" pitchFamily="34" charset="0"/>
              </a:rPr>
              <a:t>this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.getDatabaseTester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();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assertNotNull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(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Arial Unicode MS" pitchFamily="34" charset="-128"/>
                <a:cs typeface="Arial" pitchFamily="34" charset="0"/>
              </a:rPr>
              <a:t>"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Arial Unicode MS" pitchFamily="34" charset="-128"/>
                <a:cs typeface="Arial" pitchFamily="34" charset="0"/>
              </a:rPr>
              <a:t>DatabaseTester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Arial Unicode MS" pitchFamily="34" charset="-128"/>
                <a:cs typeface="Arial" pitchFamily="34" charset="0"/>
              </a:rPr>
              <a:t> is not set"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,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databaseTester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);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// Default set up operation does a “delete all” followed by an “insert”</a:t>
            </a:r>
            <a:endParaRPr kumimoji="0" lang="en-US" altLang="en-US" sz="20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34" charset="-128"/>
              <a:cs typeface="Arial" pitchFamily="34" charset="0"/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databaseTester.setSetUpOperation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(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 pitchFamily="34" charset="-128"/>
                <a:cs typeface="Arial" pitchFamily="34" charset="0"/>
              </a:rPr>
              <a:t>this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.getSetUpOperation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());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databaseTester.setDataSet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(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 pitchFamily="34" charset="-128"/>
                <a:cs typeface="Arial" pitchFamily="34" charset="0"/>
              </a:rPr>
              <a:t>this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.getDataSet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());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34" charset="-128"/>
              <a:cs typeface="Arial" pitchFamily="34" charset="0"/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databaseTester.setOperationListener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(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 pitchFamily="34" charset="-128"/>
                <a:cs typeface="Arial" pitchFamily="34" charset="0"/>
              </a:rPr>
              <a:t>this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.getOperationListener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());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kumimoji="0" lang="en-US" altLang="en-US" sz="20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34" charset="-128"/>
              <a:cs typeface="Arial" pitchFamily="34" charset="0"/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databaseTester.onSetup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();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}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59193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11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193" y="2205943"/>
            <a:ext cx="8231614" cy="1938992"/>
          </a:xfr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000" i="1" dirty="0">
                <a:solidFill>
                  <a:srgbClr val="000000"/>
                </a:solidFill>
                <a:latin typeface="+mj-lt"/>
                <a:cs typeface="Arial" pitchFamily="34" charset="0"/>
              </a:rPr>
              <a:t>&lt;?</a:t>
            </a:r>
            <a:r>
              <a:rPr lang="en-US" altLang="en-US" sz="2000" b="1" dirty="0">
                <a:solidFill>
                  <a:srgbClr val="0000FF"/>
                </a:solidFill>
                <a:latin typeface="+mj-lt"/>
                <a:cs typeface="Arial" pitchFamily="34" charset="0"/>
              </a:rPr>
              <a:t>xml version</a:t>
            </a:r>
            <a:r>
              <a:rPr lang="en-US" altLang="en-US" sz="2000" b="1" dirty="0">
                <a:solidFill>
                  <a:srgbClr val="008000"/>
                </a:solidFill>
                <a:latin typeface="+mj-lt"/>
                <a:cs typeface="Arial" pitchFamily="34" charset="0"/>
              </a:rPr>
              <a:t>="1.0" </a:t>
            </a:r>
            <a:r>
              <a:rPr lang="en-US" altLang="en-US" sz="2000" b="1" dirty="0">
                <a:solidFill>
                  <a:srgbClr val="0000FF"/>
                </a:solidFill>
                <a:latin typeface="+mj-lt"/>
                <a:cs typeface="Arial" pitchFamily="34" charset="0"/>
              </a:rPr>
              <a:t>encoding</a:t>
            </a:r>
            <a:r>
              <a:rPr lang="en-US" altLang="en-US" sz="2000" b="1" dirty="0">
                <a:solidFill>
                  <a:srgbClr val="008000"/>
                </a:solidFill>
                <a:latin typeface="+mj-lt"/>
                <a:cs typeface="Arial" pitchFamily="34" charset="0"/>
              </a:rPr>
              <a:t>="UTF-8"</a:t>
            </a:r>
            <a:r>
              <a:rPr lang="en-US" altLang="en-US" sz="2000" i="1" dirty="0">
                <a:solidFill>
                  <a:srgbClr val="000000"/>
                </a:solidFill>
                <a:latin typeface="+mj-lt"/>
                <a:cs typeface="Arial" pitchFamily="34" charset="0"/>
              </a:rPr>
              <a:t>?&gt;</a:t>
            </a:r>
          </a:p>
          <a:p>
            <a:pPr lvl="0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000" dirty="0">
                <a:solidFill>
                  <a:srgbClr val="000000"/>
                </a:solidFill>
                <a:latin typeface="+mj-lt"/>
                <a:cs typeface="Arial" pitchFamily="34" charset="0"/>
              </a:rPr>
              <a:t> &lt;</a:t>
            </a:r>
            <a:r>
              <a:rPr lang="en-US" altLang="en-US" sz="2000" b="1" dirty="0">
                <a:solidFill>
                  <a:srgbClr val="000080"/>
                </a:solidFill>
                <a:latin typeface="+mj-lt"/>
                <a:cs typeface="Arial" pitchFamily="34" charset="0"/>
              </a:rPr>
              <a:t>dataset</a:t>
            </a:r>
            <a:r>
              <a:rPr lang="en-US" altLang="en-US" sz="2000" dirty="0">
                <a:solidFill>
                  <a:srgbClr val="000000"/>
                </a:solidFill>
                <a:latin typeface="+mj-lt"/>
                <a:cs typeface="Arial" pitchFamily="34" charset="0"/>
              </a:rPr>
              <a:t>&gt;</a:t>
            </a:r>
          </a:p>
          <a:p>
            <a:pPr lvl="0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000" dirty="0">
                <a:solidFill>
                  <a:srgbClr val="000000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en-US" sz="2000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    &lt;</a:t>
            </a:r>
            <a:r>
              <a:rPr lang="en-US" altLang="en-US" sz="2000" b="1" dirty="0">
                <a:solidFill>
                  <a:srgbClr val="000080"/>
                </a:solidFill>
                <a:latin typeface="+mj-lt"/>
                <a:cs typeface="Arial" pitchFamily="34" charset="0"/>
              </a:rPr>
              <a:t>USER </a:t>
            </a:r>
            <a:r>
              <a:rPr lang="en-US" altLang="en-US" sz="2000" b="1" dirty="0" err="1">
                <a:solidFill>
                  <a:srgbClr val="0000FF"/>
                </a:solidFill>
                <a:latin typeface="+mj-lt"/>
                <a:cs typeface="Arial" pitchFamily="34" charset="0"/>
              </a:rPr>
              <a:t>userid</a:t>
            </a:r>
            <a:r>
              <a:rPr lang="en-US" altLang="en-US" sz="2000" b="1" dirty="0">
                <a:solidFill>
                  <a:srgbClr val="008000"/>
                </a:solidFill>
                <a:latin typeface="+mj-lt"/>
                <a:cs typeface="Arial" pitchFamily="34" charset="0"/>
              </a:rPr>
              <a:t>='1' </a:t>
            </a:r>
            <a:r>
              <a:rPr lang="en-US" altLang="en-US" sz="2000" b="1" dirty="0" err="1" smtClean="0">
                <a:solidFill>
                  <a:srgbClr val="0000FF"/>
                </a:solidFill>
                <a:latin typeface="+mj-lt"/>
                <a:cs typeface="Arial" pitchFamily="34" charset="0"/>
              </a:rPr>
              <a:t>first_name</a:t>
            </a:r>
            <a:r>
              <a:rPr lang="en-US" altLang="en-US" sz="2000" b="1" dirty="0" smtClean="0">
                <a:solidFill>
                  <a:srgbClr val="008000"/>
                </a:solidFill>
                <a:latin typeface="+mj-lt"/>
                <a:cs typeface="Arial" pitchFamily="34" charset="0"/>
              </a:rPr>
              <a:t>=Victor' </a:t>
            </a:r>
            <a:r>
              <a:rPr lang="en-US" altLang="en-US" sz="2000" b="1" dirty="0" err="1">
                <a:solidFill>
                  <a:srgbClr val="0000FF"/>
                </a:solidFill>
                <a:latin typeface="+mj-lt"/>
                <a:cs typeface="Arial" pitchFamily="34" charset="0"/>
              </a:rPr>
              <a:t>last_name</a:t>
            </a:r>
            <a:r>
              <a:rPr lang="en-US" altLang="en-US" sz="2000" b="1" dirty="0" smtClean="0">
                <a:solidFill>
                  <a:srgbClr val="008000"/>
                </a:solidFill>
                <a:latin typeface="+mj-lt"/>
                <a:cs typeface="Arial" pitchFamily="34" charset="0"/>
              </a:rPr>
              <a:t>=‘Grazi' </a:t>
            </a:r>
            <a:r>
              <a:rPr lang="en-US" altLang="en-US" sz="2000" dirty="0">
                <a:solidFill>
                  <a:srgbClr val="000000"/>
                </a:solidFill>
                <a:latin typeface="+mj-lt"/>
                <a:cs typeface="Arial" pitchFamily="34" charset="0"/>
              </a:rPr>
              <a:t>/&gt;</a:t>
            </a:r>
          </a:p>
          <a:p>
            <a:pPr lvl="0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000" dirty="0">
                <a:solidFill>
                  <a:srgbClr val="000000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en-US" sz="2000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    &lt;</a:t>
            </a:r>
            <a:r>
              <a:rPr lang="en-US" altLang="en-US" sz="2000" b="1" dirty="0">
                <a:solidFill>
                  <a:srgbClr val="000080"/>
                </a:solidFill>
                <a:latin typeface="+mj-lt"/>
                <a:cs typeface="Arial" pitchFamily="34" charset="0"/>
              </a:rPr>
              <a:t>USER </a:t>
            </a:r>
            <a:r>
              <a:rPr lang="en-US" altLang="en-US" sz="2000" b="1" dirty="0" err="1">
                <a:solidFill>
                  <a:srgbClr val="0000FF"/>
                </a:solidFill>
                <a:latin typeface="+mj-lt"/>
                <a:cs typeface="Arial" pitchFamily="34" charset="0"/>
              </a:rPr>
              <a:t>userid</a:t>
            </a:r>
            <a:r>
              <a:rPr lang="en-US" altLang="en-US" sz="2000" b="1" dirty="0">
                <a:solidFill>
                  <a:srgbClr val="008000"/>
                </a:solidFill>
                <a:latin typeface="+mj-lt"/>
                <a:cs typeface="Arial" pitchFamily="34" charset="0"/>
              </a:rPr>
              <a:t>='2' </a:t>
            </a:r>
            <a:r>
              <a:rPr lang="en-US" altLang="en-US" sz="2000" b="1" dirty="0" err="1">
                <a:solidFill>
                  <a:srgbClr val="0000FF"/>
                </a:solidFill>
                <a:latin typeface="+mj-lt"/>
                <a:cs typeface="Arial" pitchFamily="34" charset="0"/>
              </a:rPr>
              <a:t>first_name</a:t>
            </a:r>
            <a:r>
              <a:rPr lang="en-US" altLang="en-US" sz="2000" b="1" dirty="0" smtClean="0">
                <a:solidFill>
                  <a:srgbClr val="008000"/>
                </a:solidFill>
                <a:latin typeface="+mj-lt"/>
                <a:cs typeface="Arial" pitchFamily="34" charset="0"/>
              </a:rPr>
              <a:t>=‘Frank' </a:t>
            </a:r>
            <a:r>
              <a:rPr lang="en-US" altLang="en-US" sz="2000" b="1" dirty="0" err="1">
                <a:solidFill>
                  <a:srgbClr val="0000FF"/>
                </a:solidFill>
                <a:latin typeface="+mj-lt"/>
                <a:cs typeface="Arial" pitchFamily="34" charset="0"/>
              </a:rPr>
              <a:t>last_name</a:t>
            </a:r>
            <a:r>
              <a:rPr lang="en-US" altLang="en-US" sz="2000" b="1" dirty="0" smtClean="0">
                <a:solidFill>
                  <a:srgbClr val="008000"/>
                </a:solidFill>
                <a:latin typeface="+mj-lt"/>
                <a:cs typeface="Arial" pitchFamily="34" charset="0"/>
              </a:rPr>
              <a:t>=‘Booth' </a:t>
            </a:r>
            <a:r>
              <a:rPr lang="en-US" altLang="en-US" sz="2000" dirty="0">
                <a:solidFill>
                  <a:srgbClr val="000000"/>
                </a:solidFill>
                <a:latin typeface="+mj-lt"/>
                <a:cs typeface="Arial" pitchFamily="34" charset="0"/>
              </a:rPr>
              <a:t>/&gt;</a:t>
            </a:r>
          </a:p>
          <a:p>
            <a:pPr lvl="0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000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     </a:t>
            </a:r>
            <a:r>
              <a:rPr lang="en-US" altLang="en-US" sz="2000" dirty="0">
                <a:solidFill>
                  <a:srgbClr val="000000"/>
                </a:solidFill>
                <a:latin typeface="+mj-lt"/>
                <a:cs typeface="Arial" pitchFamily="34" charset="0"/>
              </a:rPr>
              <a:t>&lt;</a:t>
            </a:r>
            <a:r>
              <a:rPr lang="en-US" altLang="en-US" sz="2000" b="1" dirty="0">
                <a:solidFill>
                  <a:srgbClr val="000080"/>
                </a:solidFill>
                <a:latin typeface="+mj-lt"/>
                <a:cs typeface="Arial" pitchFamily="34" charset="0"/>
              </a:rPr>
              <a:t>USER </a:t>
            </a:r>
            <a:r>
              <a:rPr lang="en-US" altLang="en-US" sz="2000" b="1" dirty="0" err="1">
                <a:solidFill>
                  <a:srgbClr val="0000FF"/>
                </a:solidFill>
                <a:latin typeface="+mj-lt"/>
                <a:cs typeface="Arial" pitchFamily="34" charset="0"/>
              </a:rPr>
              <a:t>userid</a:t>
            </a:r>
            <a:r>
              <a:rPr lang="en-US" altLang="en-US" sz="2000" b="1" dirty="0">
                <a:solidFill>
                  <a:srgbClr val="008000"/>
                </a:solidFill>
                <a:latin typeface="+mj-lt"/>
                <a:cs typeface="Arial" pitchFamily="34" charset="0"/>
              </a:rPr>
              <a:t>='3' </a:t>
            </a:r>
            <a:r>
              <a:rPr lang="en-US" altLang="en-US" sz="2000" b="1" dirty="0" err="1">
                <a:solidFill>
                  <a:srgbClr val="0000FF"/>
                </a:solidFill>
                <a:latin typeface="+mj-lt"/>
                <a:cs typeface="Arial" pitchFamily="34" charset="0"/>
              </a:rPr>
              <a:t>first_name</a:t>
            </a:r>
            <a:r>
              <a:rPr lang="en-US" altLang="en-US" sz="2000" b="1" dirty="0" smtClean="0">
                <a:solidFill>
                  <a:srgbClr val="008000"/>
                </a:solidFill>
                <a:latin typeface="+mj-lt"/>
                <a:cs typeface="Arial" pitchFamily="34" charset="0"/>
              </a:rPr>
              <a:t>=‘Slavomir' </a:t>
            </a:r>
            <a:r>
              <a:rPr lang="en-US" altLang="en-US" sz="2000" b="1" dirty="0" err="1">
                <a:solidFill>
                  <a:srgbClr val="0000FF"/>
                </a:solidFill>
                <a:latin typeface="+mj-lt"/>
                <a:cs typeface="Arial" pitchFamily="34" charset="0"/>
              </a:rPr>
              <a:t>last_name</a:t>
            </a:r>
            <a:r>
              <a:rPr lang="en-US" altLang="en-US" sz="2000" b="1" dirty="0" smtClean="0">
                <a:solidFill>
                  <a:srgbClr val="008000"/>
                </a:solidFill>
                <a:latin typeface="+mj-lt"/>
                <a:cs typeface="Arial" pitchFamily="34" charset="0"/>
              </a:rPr>
              <a:t>=‘Kundrik' </a:t>
            </a:r>
            <a:r>
              <a:rPr lang="en-US" altLang="en-US" sz="2000" dirty="0">
                <a:solidFill>
                  <a:srgbClr val="000000"/>
                </a:solidFill>
                <a:latin typeface="+mj-lt"/>
                <a:cs typeface="Arial" pitchFamily="34" charset="0"/>
              </a:rPr>
              <a:t>/&gt;</a:t>
            </a:r>
          </a:p>
          <a:p>
            <a:pPr lvl="0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000" dirty="0">
                <a:solidFill>
                  <a:srgbClr val="000000"/>
                </a:solidFill>
                <a:latin typeface="+mj-lt"/>
                <a:cs typeface="Arial" pitchFamily="34" charset="0"/>
              </a:rPr>
              <a:t> &lt;/</a:t>
            </a:r>
            <a:r>
              <a:rPr lang="en-US" altLang="en-US" sz="2000" b="1" dirty="0">
                <a:solidFill>
                  <a:srgbClr val="000080"/>
                </a:solidFill>
                <a:latin typeface="+mj-lt"/>
                <a:cs typeface="Arial" pitchFamily="34" charset="0"/>
              </a:rPr>
              <a:t>dataset</a:t>
            </a:r>
            <a:r>
              <a:rPr lang="en-US" altLang="en-US" sz="2000" dirty="0">
                <a:solidFill>
                  <a:srgbClr val="000000"/>
                </a:solidFill>
                <a:latin typeface="+mj-lt"/>
                <a:cs typeface="Arial" pitchFamily="34" charset="0"/>
              </a:rPr>
              <a:t>&gt;</a:t>
            </a:r>
            <a:r>
              <a:rPr lang="en-US" altLang="en-US" sz="2000" dirty="0">
                <a:latin typeface="+mj-lt"/>
                <a:cs typeface="Arial" pitchFamily="34" charset="0"/>
              </a:rPr>
              <a:t>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45908" y="228600"/>
            <a:ext cx="8649969" cy="576000"/>
          </a:xfrm>
        </p:spPr>
        <p:txBody>
          <a:bodyPr/>
          <a:lstStyle/>
          <a:p>
            <a:r>
              <a:rPr lang="en-US" sz="2400" dirty="0" smtClean="0"/>
              <a:t>Data Set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4724400"/>
            <a:ext cx="4172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Place this under the resources root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0836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178685" y="1169895"/>
            <a:ext cx="8786911" cy="4777324"/>
          </a:xfrm>
        </p:spPr>
        <p:txBody>
          <a:bodyPr/>
          <a:lstStyle/>
          <a:p>
            <a:r>
              <a:rPr lang="en-US" sz="2000" b="1" kern="1200" dirty="0" smtClean="0">
                <a:solidFill>
                  <a:srgbClr val="000080"/>
                </a:solidFill>
                <a:latin typeface="Arial Unicode MS" pitchFamily="34" charset="-128"/>
                <a:ea typeface="+mn-ea"/>
                <a:cs typeface="Arial" pitchFamily="34" charset="0"/>
              </a:rPr>
              <a:t>abstract</a:t>
            </a:r>
            <a:r>
              <a:rPr lang="en-US" sz="2000" dirty="0" smtClean="0"/>
              <a:t> </a:t>
            </a:r>
            <a:r>
              <a:rPr lang="en-US" sz="2000" dirty="0" err="1" smtClean="0"/>
              <a:t>DataBaseTestCase</a:t>
            </a:r>
            <a:r>
              <a:rPr lang="en-US" sz="2000" dirty="0" smtClean="0"/>
              <a:t> </a:t>
            </a:r>
            <a:r>
              <a:rPr lang="en-US" sz="2000" b="1" kern="1200" dirty="0">
                <a:solidFill>
                  <a:srgbClr val="000080"/>
                </a:solidFill>
                <a:latin typeface="Arial Unicode MS" pitchFamily="34" charset="-128"/>
                <a:ea typeface="+mn-ea"/>
                <a:cs typeface="Arial" pitchFamily="34" charset="0"/>
              </a:rPr>
              <a:t>extends</a:t>
            </a:r>
            <a:r>
              <a:rPr lang="en-US" sz="2000" dirty="0" smtClean="0"/>
              <a:t> </a:t>
            </a:r>
            <a:r>
              <a:rPr lang="en-US" sz="2000" dirty="0" err="1" smtClean="0"/>
              <a:t>junit.framework.TestCase</a:t>
            </a:r>
            <a:endParaRPr lang="en-US" sz="2000" dirty="0" smtClean="0"/>
          </a:p>
          <a:p>
            <a:endParaRPr lang="en-US" sz="20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63456" y="6525344"/>
            <a:ext cx="7676323" cy="231856"/>
          </a:xfrm>
        </p:spPr>
        <p:txBody>
          <a:bodyPr/>
          <a:lstStyle/>
          <a:p>
            <a:endParaRPr lang="en-US" sz="9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51012" y="228600"/>
            <a:ext cx="8649969" cy="576000"/>
          </a:xfrm>
        </p:spPr>
        <p:txBody>
          <a:bodyPr/>
          <a:lstStyle/>
          <a:p>
            <a:r>
              <a:rPr lang="en-US" sz="2400" dirty="0" smtClean="0"/>
              <a:t>Lifecycle methods</a:t>
            </a:r>
            <a:endParaRPr lang="en-US" sz="2400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72319" y="1612642"/>
            <a:ext cx="8919429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 pitchFamily="34" charset="-128"/>
                <a:cs typeface="Arial" pitchFamily="34" charset="0"/>
              </a:rPr>
              <a:t>protected void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tearDown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()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 pitchFamily="34" charset="-128"/>
                <a:cs typeface="Arial" pitchFamily="34" charset="0"/>
              </a:rPr>
              <a:t>throws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Exception { 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logger.debug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(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Arial Unicode MS" pitchFamily="34" charset="-128"/>
                <a:cs typeface="Arial" pitchFamily="34" charset="0"/>
              </a:rPr>
              <a:t>"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Arial Unicode MS" pitchFamily="34" charset="-128"/>
                <a:cs typeface="Arial" pitchFamily="34" charset="0"/>
              </a:rPr>
              <a:t>tearDown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Arial Unicode MS" pitchFamily="34" charset="-128"/>
                <a:cs typeface="Arial" pitchFamily="34" charset="0"/>
              </a:rPr>
              <a:t>() - start"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);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 pitchFamily="34" charset="-128"/>
                <a:cs typeface="Arial" pitchFamily="34" charset="0"/>
              </a:rPr>
              <a:t>try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{</a:t>
            </a:r>
          </a:p>
          <a:p>
            <a:pPr lvl="2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IDatabaseTester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databaseTester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=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getDatabaseTester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();</a:t>
            </a:r>
          </a:p>
          <a:p>
            <a:pPr lvl="2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assertNotNull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(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Arial Unicode MS" pitchFamily="34" charset="-128"/>
                <a:cs typeface="Arial" pitchFamily="34" charset="0"/>
              </a:rPr>
              <a:t>"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Arial Unicode MS" pitchFamily="34" charset="-128"/>
                <a:cs typeface="Arial" pitchFamily="34" charset="0"/>
              </a:rPr>
              <a:t>DatabaseTester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Arial Unicode MS" pitchFamily="34" charset="-128"/>
                <a:cs typeface="Arial" pitchFamily="34" charset="0"/>
              </a:rPr>
              <a:t> is not set"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,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databaseTester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); </a:t>
            </a:r>
          </a:p>
          <a:p>
            <a:pPr lvl="2" fontAlgn="base">
              <a:spcBef>
                <a:spcPct val="0"/>
              </a:spcBef>
              <a:spcAft>
                <a:spcPct val="0"/>
              </a:spcAft>
            </a:pP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34" charset="-128"/>
              <a:cs typeface="Arial" pitchFamily="34" charset="0"/>
            </a:endParaRPr>
          </a:p>
          <a:p>
            <a:pPr lvl="2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databaseTester.setTearDownOperation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( 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getTearDownOperation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() );</a:t>
            </a:r>
          </a:p>
          <a:p>
            <a:pPr lvl="2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databaseTester.setDataSet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( 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getDataSet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() );</a:t>
            </a:r>
            <a:b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</a:br>
            <a:endParaRPr kumimoji="0" lang="en-US" altLang="en-US" sz="20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34" charset="-128"/>
              <a:cs typeface="Arial" pitchFamily="34" charset="0"/>
            </a:endParaRPr>
          </a:p>
          <a:p>
            <a:pPr lvl="2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databaseTester.setOperationListener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getOperationListener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()); 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</a:b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34" charset="-128"/>
              <a:cs typeface="Arial" pitchFamily="34" charset="0"/>
            </a:endParaRPr>
          </a:p>
          <a:p>
            <a:pPr lvl="2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databaseTester.onTearDown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();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}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 pitchFamily="34" charset="-128"/>
                <a:cs typeface="Arial" pitchFamily="34" charset="0"/>
              </a:rPr>
              <a:t>finally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{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	tester =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 pitchFamily="34" charset="-128"/>
                <a:cs typeface="Arial" pitchFamily="34" charset="0"/>
              </a:rPr>
              <a:t>null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; 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 pitchFamily="34" charset="-128"/>
                <a:cs typeface="Arial" pitchFamily="34" charset="0"/>
              </a:rPr>
              <a:t>super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.tearDown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();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}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}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altLang="en-US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3130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63456" y="6525344"/>
            <a:ext cx="7676323" cy="231856"/>
          </a:xfrm>
        </p:spPr>
        <p:txBody>
          <a:bodyPr/>
          <a:lstStyle/>
          <a:p>
            <a:endParaRPr lang="en-US" sz="9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51012" y="228600"/>
            <a:ext cx="8649969" cy="576000"/>
          </a:xfrm>
        </p:spPr>
        <p:txBody>
          <a:bodyPr/>
          <a:lstStyle/>
          <a:p>
            <a:r>
              <a:rPr lang="en-US" sz="2400" dirty="0" err="1" smtClean="0"/>
              <a:t>SetUp</a:t>
            </a:r>
            <a:r>
              <a:rPr lang="en-US" sz="2400" dirty="0" smtClean="0"/>
              <a:t> and </a:t>
            </a:r>
            <a:r>
              <a:rPr lang="en-US" sz="2400" dirty="0" err="1" smtClean="0"/>
              <a:t>TearDown</a:t>
            </a:r>
            <a:r>
              <a:rPr lang="en-US" sz="2400" dirty="0" smtClean="0"/>
              <a:t> Operations</a:t>
            </a:r>
            <a:endParaRPr lang="en-US" sz="2400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2400" y="1295400"/>
            <a:ext cx="8919429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 pitchFamily="34" charset="-128"/>
                <a:cs typeface="Arial" pitchFamily="34" charset="0"/>
              </a:rPr>
              <a:t>protected void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tearDown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()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 pitchFamily="34" charset="-128"/>
                <a:cs typeface="Arial" pitchFamily="34" charset="0"/>
              </a:rPr>
              <a:t>throws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Exception { 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logger.debug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(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Arial Unicode MS" pitchFamily="34" charset="-128"/>
                <a:cs typeface="Arial" pitchFamily="34" charset="0"/>
              </a:rPr>
              <a:t>"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Arial Unicode MS" pitchFamily="34" charset="-128"/>
                <a:cs typeface="Arial" pitchFamily="34" charset="0"/>
              </a:rPr>
              <a:t>tearDown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Arial Unicode MS" pitchFamily="34" charset="-128"/>
                <a:cs typeface="Arial" pitchFamily="34" charset="0"/>
              </a:rPr>
              <a:t>() - start"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);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 pitchFamily="34" charset="-128"/>
                <a:cs typeface="Arial" pitchFamily="34" charset="0"/>
              </a:rPr>
              <a:t>try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{</a:t>
            </a:r>
          </a:p>
          <a:p>
            <a:pPr lvl="2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IDatabaseTester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databaseTester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=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getDatabaseTester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();</a:t>
            </a:r>
          </a:p>
          <a:p>
            <a:pPr lvl="2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assertNotNull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(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Arial Unicode MS" pitchFamily="34" charset="-128"/>
                <a:cs typeface="Arial" pitchFamily="34" charset="0"/>
              </a:rPr>
              <a:t>"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Arial Unicode MS" pitchFamily="34" charset="-128"/>
                <a:cs typeface="Arial" pitchFamily="34" charset="0"/>
              </a:rPr>
              <a:t>DatabaseTester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Arial Unicode MS" pitchFamily="34" charset="-128"/>
                <a:cs typeface="Arial" pitchFamily="34" charset="0"/>
              </a:rPr>
              <a:t> is not set"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,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databaseTester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); </a:t>
            </a:r>
          </a:p>
          <a:p>
            <a:pPr lvl="2" fontAlgn="base">
              <a:spcBef>
                <a:spcPct val="0"/>
              </a:spcBef>
              <a:spcAft>
                <a:spcPct val="0"/>
              </a:spcAft>
            </a:pP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34" charset="-128"/>
              <a:cs typeface="Arial" pitchFamily="34" charset="0"/>
            </a:endParaRPr>
          </a:p>
          <a:p>
            <a:pPr lvl="2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databaseTester.setTearDownOperation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( 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getTearDownOperation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() );</a:t>
            </a:r>
          </a:p>
          <a:p>
            <a:pPr lvl="2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databaseTester.setDataSet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( 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getDataSet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() );</a:t>
            </a:r>
            <a:b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</a:br>
            <a:endParaRPr kumimoji="0" lang="en-US" altLang="en-US" sz="20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34" charset="-128"/>
              <a:cs typeface="Arial" pitchFamily="34" charset="0"/>
            </a:endParaRPr>
          </a:p>
          <a:p>
            <a:pPr lvl="2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databaseTester.setOperationListener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getOperationListener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()); 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</a:b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34" charset="-128"/>
              <a:cs typeface="Arial" pitchFamily="34" charset="0"/>
            </a:endParaRPr>
          </a:p>
          <a:p>
            <a:pPr lvl="2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databaseTester.onTearDown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();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}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 pitchFamily="34" charset="-128"/>
                <a:cs typeface="Arial" pitchFamily="34" charset="0"/>
              </a:rPr>
              <a:t>finally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{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	tester =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 pitchFamily="34" charset="-128"/>
                <a:cs typeface="Arial" pitchFamily="34" charset="0"/>
              </a:rPr>
              <a:t>null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; 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 pitchFamily="34" charset="-128"/>
                <a:cs typeface="Arial" pitchFamily="34" charset="0"/>
              </a:rPr>
              <a:t>super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.tearDown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();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}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}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altLang="en-US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223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40657606"/>
              </p:ext>
            </p:extLst>
          </p:nvPr>
        </p:nvGraphicFramePr>
        <p:xfrm>
          <a:off x="43542" y="838200"/>
          <a:ext cx="9067800" cy="6283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2347"/>
                <a:gridCol w="6495453"/>
              </a:tblGrid>
              <a:tr h="37084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b="1" u="none" strike="noStrike" dirty="0" smtClean="0">
                          <a:solidFill>
                            <a:srgbClr val="002060"/>
                          </a:solidFill>
                          <a:effectLst/>
                        </a:rPr>
                        <a:t>UPDATE</a:t>
                      </a:r>
                      <a:endParaRPr lang="en-US" b="1" dirty="0">
                        <a:solidFill>
                          <a:srgbClr val="002060"/>
                        </a:solidFill>
                        <a:effectLst/>
                      </a:endParaRPr>
                    </a:p>
                  </a:txBody>
                  <a:tcPr marL="182880" marR="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smtClean="0">
                          <a:effectLst/>
                        </a:rPr>
                        <a:t>Updates database </a:t>
                      </a:r>
                      <a:r>
                        <a:rPr lang="en-US" dirty="0">
                          <a:effectLst/>
                        </a:rPr>
                        <a:t>from the dataset contents. </a:t>
                      </a:r>
                      <a:r>
                        <a:rPr lang="en-US" dirty="0" smtClean="0">
                          <a:effectLst/>
                        </a:rPr>
                        <a:t>Assumes table </a:t>
                      </a:r>
                      <a:r>
                        <a:rPr lang="en-US" dirty="0">
                          <a:effectLst/>
                        </a:rPr>
                        <a:t>data </a:t>
                      </a:r>
                      <a:r>
                        <a:rPr lang="en-US" dirty="0" smtClean="0">
                          <a:effectLst/>
                        </a:rPr>
                        <a:t>already exists </a:t>
                      </a:r>
                      <a:r>
                        <a:rPr lang="en-US" dirty="0">
                          <a:effectLst/>
                        </a:rPr>
                        <a:t>in the target </a:t>
                      </a:r>
                      <a:r>
                        <a:rPr lang="en-US" dirty="0" smtClean="0">
                          <a:effectLst/>
                        </a:rPr>
                        <a:t>database</a:t>
                      </a:r>
                      <a:endParaRPr lang="en-US" dirty="0">
                        <a:effectLst/>
                      </a:endParaRPr>
                    </a:p>
                  </a:txBody>
                  <a:tcPr marL="76200" marR="18288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b="1" u="none" strike="noStrike" dirty="0" smtClean="0">
                          <a:solidFill>
                            <a:srgbClr val="002060"/>
                          </a:solidFill>
                          <a:effectLst/>
                        </a:rPr>
                        <a:t>INSERT</a:t>
                      </a:r>
                      <a:endParaRPr lang="en-US" b="1" dirty="0">
                        <a:solidFill>
                          <a:srgbClr val="002060"/>
                        </a:solidFill>
                        <a:effectLst/>
                      </a:endParaRPr>
                    </a:p>
                  </a:txBody>
                  <a:tcPr marL="182880" marR="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smtClean="0">
                          <a:effectLst/>
                        </a:rPr>
                        <a:t>Inserts dataset </a:t>
                      </a:r>
                      <a:r>
                        <a:rPr lang="en-US" dirty="0">
                          <a:effectLst/>
                        </a:rPr>
                        <a:t>contents into </a:t>
                      </a:r>
                      <a:r>
                        <a:rPr lang="en-US" dirty="0" smtClean="0">
                          <a:effectLst/>
                        </a:rPr>
                        <a:t>database</a:t>
                      </a:r>
                      <a:r>
                        <a:rPr lang="en-US" dirty="0">
                          <a:effectLst/>
                        </a:rPr>
                        <a:t>. </a:t>
                      </a:r>
                      <a:r>
                        <a:rPr lang="en-US" dirty="0" smtClean="0">
                          <a:effectLst/>
                        </a:rPr>
                        <a:t>Assumes table </a:t>
                      </a:r>
                      <a:r>
                        <a:rPr lang="en-US" dirty="0">
                          <a:effectLst/>
                        </a:rPr>
                        <a:t>data does not exist in </a:t>
                      </a:r>
                      <a:r>
                        <a:rPr lang="en-US" dirty="0" smtClean="0">
                          <a:effectLst/>
                        </a:rPr>
                        <a:t>the target database. </a:t>
                      </a:r>
                      <a:endParaRPr lang="en-US" dirty="0">
                        <a:effectLst/>
                      </a:endParaRPr>
                    </a:p>
                  </a:txBody>
                  <a:tcPr marL="76200" marR="18288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b="1" u="none" strike="noStrike" dirty="0" smtClean="0">
                          <a:solidFill>
                            <a:srgbClr val="002060"/>
                          </a:solidFill>
                          <a:effectLst/>
                        </a:rPr>
                        <a:t>DELETE</a:t>
                      </a:r>
                      <a:endParaRPr lang="en-US" b="1" dirty="0">
                        <a:solidFill>
                          <a:srgbClr val="002060"/>
                        </a:solidFill>
                        <a:effectLst/>
                      </a:endParaRPr>
                    </a:p>
                  </a:txBody>
                  <a:tcPr marL="182880" marR="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smtClean="0">
                          <a:effectLst/>
                        </a:rPr>
                        <a:t>Deletes </a:t>
                      </a:r>
                      <a:r>
                        <a:rPr lang="en-US" dirty="0">
                          <a:effectLst/>
                        </a:rPr>
                        <a:t>only the dataset contents from the database. </a:t>
                      </a:r>
                      <a:r>
                        <a:rPr lang="en-US" dirty="0" smtClean="0">
                          <a:effectLst/>
                        </a:rPr>
                        <a:t>Does </a:t>
                      </a:r>
                      <a:r>
                        <a:rPr lang="en-US" dirty="0">
                          <a:effectLst/>
                        </a:rPr>
                        <a:t>not delete the entire table </a:t>
                      </a:r>
                      <a:r>
                        <a:rPr lang="en-US" dirty="0" smtClean="0">
                          <a:effectLst/>
                        </a:rPr>
                        <a:t>contents.</a:t>
                      </a:r>
                      <a:endParaRPr lang="en-US" dirty="0">
                        <a:effectLst/>
                      </a:endParaRPr>
                    </a:p>
                  </a:txBody>
                  <a:tcPr marL="76200" marR="18288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b="1" u="none" strike="noStrike" dirty="0" smtClean="0">
                          <a:solidFill>
                            <a:srgbClr val="002060"/>
                          </a:solidFill>
                          <a:effectLst/>
                        </a:rPr>
                        <a:t>DELETE_ALL</a:t>
                      </a:r>
                      <a:endParaRPr lang="en-US" b="1" dirty="0">
                        <a:solidFill>
                          <a:srgbClr val="002060"/>
                        </a:solidFill>
                        <a:effectLst/>
                      </a:endParaRPr>
                    </a:p>
                  </a:txBody>
                  <a:tcPr marL="182880" marR="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Deletes all rows of tables present in the specified dataset. </a:t>
                      </a:r>
                      <a:r>
                        <a:rPr lang="en-US" dirty="0" smtClean="0">
                          <a:effectLst/>
                        </a:rPr>
                        <a:t>Table </a:t>
                      </a:r>
                      <a:r>
                        <a:rPr lang="en-US" dirty="0">
                          <a:effectLst/>
                        </a:rPr>
                        <a:t>are truncated in reverse sequence.</a:t>
                      </a:r>
                    </a:p>
                  </a:txBody>
                  <a:tcPr marL="76200" marR="18288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b="1" u="none" strike="noStrike" dirty="0" smtClean="0">
                          <a:solidFill>
                            <a:srgbClr val="002060"/>
                          </a:solidFill>
                          <a:effectLst/>
                        </a:rPr>
                        <a:t>TRUNCATE_TABLE</a:t>
                      </a:r>
                      <a:endParaRPr lang="en-US" b="1" dirty="0">
                        <a:solidFill>
                          <a:srgbClr val="002060"/>
                        </a:solidFill>
                        <a:effectLst/>
                      </a:endParaRPr>
                    </a:p>
                  </a:txBody>
                  <a:tcPr marL="182880" marR="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Truncate tables present in the specified dataset. </a:t>
                      </a:r>
                      <a:r>
                        <a:rPr lang="en-US" dirty="0" smtClean="0">
                          <a:effectLst/>
                        </a:rPr>
                        <a:t>Table </a:t>
                      </a:r>
                      <a:r>
                        <a:rPr lang="en-US" dirty="0">
                          <a:effectLst/>
                        </a:rPr>
                        <a:t>are truncated in reverse sequence.</a:t>
                      </a:r>
                    </a:p>
                  </a:txBody>
                  <a:tcPr marL="76200" marR="18288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b="1" u="none" strike="noStrike" dirty="0" smtClean="0">
                          <a:solidFill>
                            <a:srgbClr val="002060"/>
                          </a:solidFill>
                          <a:effectLst/>
                        </a:rPr>
                        <a:t>REFRESH</a:t>
                      </a:r>
                      <a:endParaRPr lang="en-US" b="1" dirty="0">
                        <a:solidFill>
                          <a:srgbClr val="002060"/>
                        </a:solidFill>
                        <a:effectLst/>
                      </a:endParaRPr>
                    </a:p>
                  </a:txBody>
                  <a:tcPr marL="182880" marR="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smtClean="0">
                          <a:effectLst/>
                        </a:rPr>
                        <a:t>Data </a:t>
                      </a:r>
                      <a:r>
                        <a:rPr lang="en-US" dirty="0">
                          <a:effectLst/>
                        </a:rPr>
                        <a:t>of existing rows are updated </a:t>
                      </a:r>
                      <a:r>
                        <a:rPr lang="en-US" dirty="0" smtClean="0">
                          <a:effectLst/>
                        </a:rPr>
                        <a:t>or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dirty="0" smtClean="0">
                          <a:effectLst/>
                        </a:rPr>
                        <a:t>inserted</a:t>
                      </a:r>
                      <a:r>
                        <a:rPr lang="en-US" dirty="0">
                          <a:effectLst/>
                        </a:rPr>
                        <a:t>. </a:t>
                      </a:r>
                    </a:p>
                  </a:txBody>
                  <a:tcPr marL="76200" marR="18288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b="1" u="none" strike="noStrike" dirty="0" smtClean="0">
                          <a:solidFill>
                            <a:srgbClr val="002060"/>
                          </a:solidFill>
                          <a:effectLst/>
                        </a:rPr>
                        <a:t>CLEAN_INSERT</a:t>
                      </a:r>
                      <a:endParaRPr lang="en-US" b="1" dirty="0">
                        <a:solidFill>
                          <a:srgbClr val="002060"/>
                        </a:solidFill>
                        <a:effectLst/>
                      </a:endParaRPr>
                    </a:p>
                  </a:txBody>
                  <a:tcPr marL="182880" marR="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This composite operation performs a </a:t>
                      </a:r>
                      <a:r>
                        <a:rPr lang="en-US" u="none" strike="noStrike" dirty="0">
                          <a:solidFill>
                            <a:srgbClr val="0088CC"/>
                          </a:solidFill>
                          <a:effectLst/>
                        </a:rPr>
                        <a:t>DELETE_ALL</a:t>
                      </a:r>
                      <a:r>
                        <a:rPr lang="en-US" dirty="0">
                          <a:effectLst/>
                        </a:rPr>
                        <a:t> operation followed by an </a:t>
                      </a:r>
                      <a:r>
                        <a:rPr lang="en-US" u="none" strike="noStrike" dirty="0">
                          <a:solidFill>
                            <a:srgbClr val="0088CC"/>
                          </a:solidFill>
                          <a:effectLst/>
                        </a:rPr>
                        <a:t>INSERT</a:t>
                      </a:r>
                      <a:r>
                        <a:rPr lang="en-US" dirty="0">
                          <a:effectLst/>
                        </a:rPr>
                        <a:t> operation. </a:t>
                      </a:r>
                    </a:p>
                  </a:txBody>
                  <a:tcPr marL="76200" marR="18288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 smtClean="0">
                          <a:solidFill>
                            <a:srgbClr val="002060"/>
                          </a:solidFill>
                          <a:effectLst/>
                        </a:rPr>
                        <a:t>NONE</a:t>
                      </a:r>
                      <a:endParaRPr lang="en-US" b="1" dirty="0">
                        <a:solidFill>
                          <a:srgbClr val="002060"/>
                        </a:solidFill>
                        <a:effectLst/>
                      </a:endParaRPr>
                    </a:p>
                  </a:txBody>
                  <a:tcPr marL="182880" marR="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Empty operation that does absolutely nothing.</a:t>
                      </a:r>
                    </a:p>
                  </a:txBody>
                  <a:tcPr marL="76200" marR="18288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endParaRPr lang="en-US" b="1" dirty="0">
                        <a:solidFill>
                          <a:srgbClr val="002060"/>
                        </a:solidFill>
                        <a:effectLst/>
                      </a:endParaRPr>
                    </a:p>
                  </a:txBody>
                  <a:tcPr marR="0" marT="76200" marB="76200"/>
                </a:tc>
                <a:tc>
                  <a:txBody>
                    <a:bodyPr/>
                    <a:lstStyle/>
                    <a:p>
                      <a:pPr algn="l" fontAlgn="t"/>
                      <a:endParaRPr lang="en-US" dirty="0">
                        <a:effectLst/>
                      </a:endParaRPr>
                    </a:p>
                  </a:txBody>
                  <a:tcPr marL="76200" marR="18288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endParaRPr lang="en-US" b="1" dirty="0">
                        <a:solidFill>
                          <a:srgbClr val="002060"/>
                        </a:solidFill>
                        <a:effectLst/>
                      </a:endParaRPr>
                    </a:p>
                  </a:txBody>
                  <a:tcPr marR="0" marT="76200" marB="76200"/>
                </a:tc>
                <a:tc>
                  <a:txBody>
                    <a:bodyPr/>
                    <a:lstStyle/>
                    <a:p>
                      <a:pPr algn="l" fontAlgn="t"/>
                      <a:endParaRPr lang="en-US" dirty="0">
                        <a:effectLst/>
                      </a:endParaRPr>
                    </a:p>
                  </a:txBody>
                  <a:tcPr marL="76200" marR="76200" marT="76200" marB="76200"/>
                </a:tc>
              </a:tr>
            </a:tbl>
          </a:graphicData>
        </a:graphic>
      </p:graphicFrame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45908" y="228600"/>
            <a:ext cx="8649969" cy="576000"/>
          </a:xfrm>
        </p:spPr>
        <p:txBody>
          <a:bodyPr/>
          <a:lstStyle/>
          <a:p>
            <a:r>
              <a:rPr lang="en-US" sz="2400" dirty="0" err="1" smtClean="0">
                <a:solidFill>
                  <a:srgbClr val="002060"/>
                </a:solidFill>
              </a:rPr>
              <a:t>DatabaseOperation</a:t>
            </a:r>
            <a:r>
              <a:rPr lang="en-US" sz="2400" dirty="0" smtClean="0">
                <a:solidFill>
                  <a:srgbClr val="002060"/>
                </a:solidFill>
              </a:rPr>
              <a:t> Static Fields</a:t>
            </a:r>
            <a:endParaRPr lang="en-US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7369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47278926"/>
              </p:ext>
            </p:extLst>
          </p:nvPr>
        </p:nvGraphicFramePr>
        <p:xfrm>
          <a:off x="0" y="762000"/>
          <a:ext cx="9143999" cy="5979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2405"/>
                <a:gridCol w="6101594"/>
              </a:tblGrid>
              <a:tr h="37084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kern="1200" dirty="0" err="1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CompositeOperation</a:t>
                      </a:r>
                      <a:endParaRPr lang="en-US" sz="1800" b="1" kern="12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76200" marB="762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smtClean="0">
                          <a:effectLst/>
                        </a:rPr>
                        <a:t>Combines </a:t>
                      </a:r>
                      <a:r>
                        <a:rPr lang="en-US" dirty="0">
                          <a:effectLst/>
                        </a:rPr>
                        <a:t>multiple operations into a single one.</a:t>
                      </a:r>
                    </a:p>
                  </a:txBody>
                  <a:tcPr marL="76200" marR="7620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kern="1200" dirty="0" err="1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TransactionOperation</a:t>
                      </a:r>
                      <a:endParaRPr lang="en-US" sz="1800" b="1" kern="12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smtClean="0">
                          <a:effectLst/>
                        </a:rPr>
                        <a:t>Decorates </a:t>
                      </a:r>
                      <a:r>
                        <a:rPr lang="en-US" dirty="0">
                          <a:effectLst/>
                        </a:rPr>
                        <a:t>an operation and executes it within the context of a transaction.</a:t>
                      </a:r>
                    </a:p>
                  </a:txBody>
                  <a:tcPr marL="76200" marR="7620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kern="1200" dirty="0" err="1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InsertIdentityOperation</a:t>
                      </a:r>
                      <a:endParaRPr lang="en-US" sz="1800" b="1" kern="12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smtClean="0">
                          <a:effectLst/>
                        </a:rPr>
                        <a:t>Decorates </a:t>
                      </a:r>
                      <a:r>
                        <a:rPr lang="en-US" dirty="0">
                          <a:effectLst/>
                        </a:rPr>
                        <a:t>an insert operation and disables the MS SQL Server automatic identifier generation (IDENTITY) during its execution. </a:t>
                      </a:r>
                      <a:endParaRPr lang="en-US" dirty="0" smtClean="0">
                        <a:effectLst/>
                      </a:endParaRPr>
                    </a:p>
                    <a:p>
                      <a:pPr algn="l" fontAlgn="t"/>
                      <a:r>
                        <a:rPr lang="en-US" dirty="0" smtClean="0">
                          <a:effectLst/>
                        </a:rPr>
                        <a:t>Use </a:t>
                      </a:r>
                      <a:r>
                        <a:rPr lang="en-US" dirty="0">
                          <a:effectLst/>
                        </a:rPr>
                        <a:t>following </a:t>
                      </a:r>
                      <a:r>
                        <a:rPr lang="en-US" dirty="0" smtClean="0">
                          <a:effectLst/>
                        </a:rPr>
                        <a:t>constants:</a:t>
                      </a:r>
                    </a:p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 smtClean="0">
                          <a:effectLst/>
                        </a:rPr>
                        <a:t>InsertIdentityOperation.INSERT</a:t>
                      </a:r>
                      <a:endParaRPr lang="en-US" dirty="0" smtClean="0">
                        <a:effectLst/>
                      </a:endParaRPr>
                    </a:p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 smtClean="0">
                          <a:effectLst/>
                        </a:rPr>
                        <a:t>InsertIdentityOperation.CLEAN_INSERT</a:t>
                      </a:r>
                      <a:r>
                        <a:rPr lang="en-US" dirty="0" smtClean="0">
                          <a:effectLst/>
                        </a:rPr>
                        <a:t> or</a:t>
                      </a:r>
                    </a:p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 smtClean="0">
                          <a:effectLst/>
                        </a:rPr>
                        <a:t>InsertIdentityOperation.REFRESH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</a:p>
                    <a:p>
                      <a:pPr algn="l" fontAlgn="t"/>
                      <a:r>
                        <a:rPr lang="en-US" dirty="0" smtClean="0">
                          <a:effectLst/>
                        </a:rPr>
                        <a:t>instead </a:t>
                      </a:r>
                      <a:r>
                        <a:rPr lang="en-US" dirty="0">
                          <a:effectLst/>
                        </a:rPr>
                        <a:t>of those defined in </a:t>
                      </a:r>
                      <a:r>
                        <a:rPr lang="en-US" dirty="0" err="1">
                          <a:effectLst/>
                        </a:rPr>
                        <a:t>DatabaseOperation</a:t>
                      </a:r>
                      <a:r>
                        <a:rPr lang="en-US" dirty="0">
                          <a:effectLst/>
                        </a:rPr>
                        <a:t>.</a:t>
                      </a:r>
                    </a:p>
                  </a:txBody>
                  <a:tcPr marL="76200" marR="7620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endParaRPr lang="en-US" sz="1800" b="1" kern="12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endParaRPr lang="en-US" dirty="0">
                        <a:effectLst/>
                      </a:endParaRPr>
                    </a:p>
                  </a:txBody>
                  <a:tcPr marL="76200" marR="7620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endParaRPr lang="en-US" sz="1800" b="1" kern="12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endParaRPr lang="en-US" dirty="0">
                        <a:effectLst/>
                      </a:endParaRPr>
                    </a:p>
                  </a:txBody>
                  <a:tcPr marL="76200" marR="7620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endParaRPr lang="en-US" sz="1800" b="1" kern="12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endParaRPr lang="en-US" dirty="0">
                        <a:effectLst/>
                      </a:endParaRPr>
                    </a:p>
                  </a:txBody>
                  <a:tcPr marL="76200" marR="7620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endParaRPr lang="en-US" sz="1800" b="1" kern="12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endParaRPr lang="en-US" dirty="0">
                        <a:effectLst/>
                      </a:endParaRPr>
                    </a:p>
                  </a:txBody>
                  <a:tcPr marL="76200" marR="7620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endParaRPr lang="en-US" sz="1800" b="1" kern="1200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endParaRPr lang="en-US" dirty="0">
                        <a:effectLst/>
                      </a:endParaRPr>
                    </a:p>
                  </a:txBody>
                  <a:tcPr marL="76200" marR="76200" marT="76200" marB="76200"/>
                </a:tc>
              </a:tr>
            </a:tbl>
          </a:graphicData>
        </a:graphic>
      </p:graphicFrame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45908" y="228600"/>
            <a:ext cx="8649969" cy="576000"/>
          </a:xfrm>
        </p:spPr>
        <p:txBody>
          <a:bodyPr/>
          <a:lstStyle/>
          <a:p>
            <a:r>
              <a:rPr lang="en-US" sz="2400" dirty="0" smtClean="0">
                <a:solidFill>
                  <a:srgbClr val="002060"/>
                </a:solidFill>
              </a:rPr>
              <a:t>Additional </a:t>
            </a:r>
            <a:r>
              <a:rPr lang="en-US" sz="2400" dirty="0" err="1" smtClean="0">
                <a:solidFill>
                  <a:srgbClr val="002060"/>
                </a:solidFill>
              </a:rPr>
              <a:t>DatabaseOperations</a:t>
            </a:r>
            <a:endParaRPr lang="en-US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0619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45908" y="228600"/>
            <a:ext cx="8649969" cy="576000"/>
          </a:xfrm>
        </p:spPr>
        <p:txBody>
          <a:bodyPr/>
          <a:lstStyle/>
          <a:p>
            <a:r>
              <a:rPr lang="en-US" sz="2400" dirty="0" err="1" smtClean="0">
                <a:solidFill>
                  <a:srgbClr val="002060"/>
                </a:solidFill>
              </a:rPr>
              <a:t>DatabaseOperation</a:t>
            </a:r>
            <a:r>
              <a:rPr lang="en-US" sz="2400" dirty="0" smtClean="0">
                <a:solidFill>
                  <a:srgbClr val="002060"/>
                </a:solidFill>
              </a:rPr>
              <a:t> Static Fields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31164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7160"/>
            <a:ext cx="108585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0" t="48698" r="-113096" b="1832"/>
          <a:stretch/>
        </p:blipFill>
        <p:spPr bwMode="auto">
          <a:xfrm>
            <a:off x="1066800" y="157160"/>
            <a:ext cx="3286126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20574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45908" y="228600"/>
            <a:ext cx="8649969" cy="576000"/>
          </a:xfrm>
        </p:spPr>
        <p:txBody>
          <a:bodyPr/>
          <a:lstStyle/>
          <a:p>
            <a:r>
              <a:rPr lang="en-US" sz="2400" dirty="0" smtClean="0">
                <a:solidFill>
                  <a:srgbClr val="002060"/>
                </a:solidFill>
              </a:rPr>
              <a:t>Assertion class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dbunit.sourceforge.net/components.html</a:t>
            </a:r>
            <a:endParaRPr lang="en-US" sz="2000" dirty="0" smtClean="0"/>
          </a:p>
          <a:p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dbunit.sourceforge.net/testcases/PrepAndExpectedTestCase.html</a:t>
            </a:r>
            <a:endParaRPr lang="en-US" sz="2000" dirty="0" smtClean="0"/>
          </a:p>
          <a:p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dbunit.sourceforge.net/components.html#dataset</a:t>
            </a:r>
            <a:endParaRPr lang="en-US" sz="2000" dirty="0" smtClean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136891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lowchart: Magnetic Disk 3"/>
          <p:cNvSpPr/>
          <p:nvPr/>
        </p:nvSpPr>
        <p:spPr bwMode="auto">
          <a:xfrm>
            <a:off x="3124200" y="2438400"/>
            <a:ext cx="2895600" cy="2590800"/>
          </a:xfrm>
          <a:prstGeom prst="flowChartMagneticDisk">
            <a:avLst/>
          </a:prstGeom>
          <a:solidFill>
            <a:schemeClr val="bg2">
              <a:lumMod val="5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600" b="1" i="0" u="none" strike="noStrike" normalizeH="0" baseline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Q&amp;A</a:t>
            </a:r>
            <a:endParaRPr kumimoji="0" lang="en-US" sz="6600" b="1" i="0" u="none" strike="noStrike" normalizeH="0" baseline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8856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1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sz="2400" b="1" dirty="0" smtClean="0"/>
          </a:p>
          <a:p>
            <a:r>
              <a:rPr lang="en-GB" sz="2400" b="1" dirty="0" smtClean="0"/>
              <a:t>Integration tests ensure code is: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2400" dirty="0" smtClean="0"/>
              <a:t> functional</a:t>
            </a:r>
            <a:endParaRPr lang="en-GB" sz="24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2400" dirty="0" smtClean="0"/>
              <a:t> reliable.</a:t>
            </a:r>
            <a:endParaRPr lang="en-GB" sz="2400" dirty="0" smtClean="0"/>
          </a:p>
          <a:p>
            <a:r>
              <a:rPr lang="en-GB" sz="2400" b="1" dirty="0" smtClean="0"/>
              <a:t>Prove out the bindings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2400" dirty="0" smtClean="0"/>
              <a:t> low-level </a:t>
            </a:r>
            <a:r>
              <a:rPr lang="en-GB" sz="2400" dirty="0" smtClean="0"/>
              <a:t>subsystems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2400" dirty="0" smtClean="0"/>
              <a:t> larger systems</a:t>
            </a:r>
            <a:endParaRPr lang="en-GB" sz="2400" dirty="0"/>
          </a:p>
          <a:p>
            <a:r>
              <a:rPr lang="en-GB" sz="2400" dirty="0" smtClean="0"/>
              <a:t>Our NFRs (non-functional requirements are often attested in integration testing)</a:t>
            </a:r>
            <a:endParaRPr lang="en-GB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45908" y="836712"/>
            <a:ext cx="8640000" cy="576000"/>
          </a:xfrm>
        </p:spPr>
        <p:txBody>
          <a:bodyPr/>
          <a:lstStyle/>
          <a:p>
            <a:r>
              <a:rPr lang="en-GB" sz="2400" dirty="0" smtClean="0"/>
              <a:t>Integration testing provides assurances of interactions at our “zone of influence”  - where we negotiate with other teams. They test our mocked objects and stubs.</a:t>
            </a:r>
            <a:endParaRPr lang="en-GB" sz="24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Purpose of Integration Test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5532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8154831" y="6700049"/>
            <a:ext cx="734548" cy="230400"/>
          </a:xfrm>
        </p:spPr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2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45908" y="6702344"/>
            <a:ext cx="7908923" cy="231856"/>
          </a:xfrm>
        </p:spPr>
        <p:txBody>
          <a:bodyPr/>
          <a:lstStyle/>
          <a:p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520" y="941704"/>
            <a:ext cx="8640000" cy="5528312"/>
          </a:xfrm>
        </p:spPr>
        <p:txBody>
          <a:bodyPr/>
          <a:lstStyle/>
          <a:p>
            <a:r>
              <a:rPr lang="en-GB" sz="2000" dirty="0" smtClean="0"/>
              <a:t>Big </a:t>
            </a:r>
            <a:r>
              <a:rPr lang="en-GB" sz="2000" dirty="0" smtClean="0"/>
              <a:t>Bang</a:t>
            </a:r>
            <a:r>
              <a:rPr lang="en-GB" sz="2000" dirty="0"/>
              <a:t> </a:t>
            </a:r>
            <a:r>
              <a:rPr lang="en-GB" sz="2000" dirty="0" smtClean="0"/>
              <a:t>– </a:t>
            </a:r>
            <a:r>
              <a:rPr lang="en-GB" sz="2000" dirty="0" smtClean="0"/>
              <a:t>Everything </a:t>
            </a:r>
            <a:r>
              <a:rPr lang="en-GB" sz="2000" dirty="0" smtClean="0"/>
              <a:t>is brought together at the end of the project to </a:t>
            </a:r>
            <a:r>
              <a:rPr lang="en-GB" sz="2000" dirty="0" smtClean="0"/>
              <a:t>test</a:t>
            </a:r>
            <a:endParaRPr lang="en-GB" sz="2000" dirty="0" smtClean="0"/>
          </a:p>
          <a:p>
            <a:endParaRPr lang="en-GB" sz="1000" dirty="0" smtClean="0"/>
          </a:p>
          <a:p>
            <a:endParaRPr lang="en-GB" sz="1000" dirty="0"/>
          </a:p>
          <a:p>
            <a:endParaRPr lang="en-GB" sz="1400" dirty="0"/>
          </a:p>
          <a:p>
            <a:endParaRPr lang="en-GB" sz="2000" dirty="0" smtClean="0"/>
          </a:p>
          <a:p>
            <a:r>
              <a:rPr lang="en-GB" sz="2000" dirty="0" smtClean="0"/>
              <a:t>Bottom-Up </a:t>
            </a:r>
            <a:r>
              <a:rPr lang="en-GB" sz="2000" dirty="0" smtClean="0"/>
              <a:t>– Integration is made close to the reality of the problem-space</a:t>
            </a:r>
            <a:r>
              <a:rPr lang="en-GB" sz="2000" dirty="0" smtClean="0"/>
              <a:t>.</a:t>
            </a:r>
            <a:endParaRPr lang="en-GB" sz="2000" dirty="0" smtClean="0"/>
          </a:p>
          <a:p>
            <a:endParaRPr lang="en-GB" sz="2000" dirty="0" smtClean="0"/>
          </a:p>
          <a:p>
            <a:endParaRPr lang="en-GB" sz="2000" dirty="0"/>
          </a:p>
          <a:p>
            <a:endParaRPr lang="en-GB" sz="1800" dirty="0" smtClean="0"/>
          </a:p>
          <a:p>
            <a:r>
              <a:rPr lang="en-GB" sz="2000" dirty="0" smtClean="0"/>
              <a:t/>
            </a:r>
            <a:br>
              <a:rPr lang="en-GB" sz="2000" dirty="0" smtClean="0"/>
            </a:br>
            <a:r>
              <a:rPr lang="en-GB" sz="2000" dirty="0" smtClean="0"/>
              <a:t>Top Down</a:t>
            </a:r>
            <a:r>
              <a:rPr lang="en-GB" sz="2000" dirty="0"/>
              <a:t> </a:t>
            </a:r>
            <a:r>
              <a:rPr lang="en-GB" sz="2000" dirty="0" smtClean="0"/>
              <a:t>– </a:t>
            </a:r>
            <a:r>
              <a:rPr lang="en-GB" sz="2000" dirty="0" smtClean="0"/>
              <a:t>Integration of larger </a:t>
            </a:r>
            <a:r>
              <a:rPr lang="en-GB" sz="2000" dirty="0" smtClean="0"/>
              <a:t>systems</a:t>
            </a:r>
            <a:endParaRPr lang="en-GB" sz="20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751262" y="76200"/>
            <a:ext cx="5848615" cy="720000"/>
          </a:xfrm>
        </p:spPr>
        <p:txBody>
          <a:bodyPr/>
          <a:lstStyle/>
          <a:p>
            <a:r>
              <a:rPr lang="en-GB" sz="2400" dirty="0" smtClean="0"/>
              <a:t>Types of Integration Test</a:t>
            </a:r>
            <a:endParaRPr lang="en-GB" sz="24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021032"/>
              </p:ext>
            </p:extLst>
          </p:nvPr>
        </p:nvGraphicFramePr>
        <p:xfrm>
          <a:off x="251520" y="1396200"/>
          <a:ext cx="8840367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8480"/>
                <a:gridCol w="5281887"/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Pros</a:t>
                      </a:r>
                      <a:endParaRPr lang="en-GB" sz="2000" dirty="0"/>
                    </a:p>
                  </a:txBody>
                  <a:tcPr marL="84406" marR="84406"/>
                </a:tc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Cons</a:t>
                      </a:r>
                      <a:endParaRPr lang="en-GB" sz="2000" dirty="0"/>
                    </a:p>
                  </a:txBody>
                  <a:tcPr marL="84406" marR="8440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Costs can</a:t>
                      </a:r>
                      <a:r>
                        <a:rPr lang="en-GB" sz="2000" baseline="0" dirty="0" smtClean="0"/>
                        <a:t> be postponed.</a:t>
                      </a:r>
                      <a:endParaRPr lang="en-GB" sz="2000" dirty="0"/>
                    </a:p>
                  </a:txBody>
                  <a:tcPr marL="84406" marR="84406"/>
                </a:tc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Risk</a:t>
                      </a:r>
                      <a:r>
                        <a:rPr lang="en-GB" sz="2000" baseline="0" dirty="0" smtClean="0"/>
                        <a:t> is retained until late in the project.</a:t>
                      </a:r>
                      <a:endParaRPr lang="en-GB" sz="2000" dirty="0"/>
                    </a:p>
                  </a:txBody>
                  <a:tcPr marL="84406" marR="84406"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966074"/>
              </p:ext>
            </p:extLst>
          </p:nvPr>
        </p:nvGraphicFramePr>
        <p:xfrm>
          <a:off x="228600" y="3118320"/>
          <a:ext cx="884036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8729"/>
                <a:gridCol w="5051638"/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Pros</a:t>
                      </a:r>
                      <a:endParaRPr lang="en-GB" sz="2000" dirty="0"/>
                    </a:p>
                  </a:txBody>
                  <a:tcPr marL="84406" marR="84406"/>
                </a:tc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Cons</a:t>
                      </a:r>
                      <a:endParaRPr lang="en-GB" sz="2000" dirty="0"/>
                    </a:p>
                  </a:txBody>
                  <a:tcPr marL="84406" marR="84406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 smtClean="0"/>
                        <a:t>Risk</a:t>
                      </a:r>
                      <a:r>
                        <a:rPr lang="en-GB" sz="2000" baseline="0" dirty="0" smtClean="0"/>
                        <a:t> is eliminated earlier.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aseline="0" dirty="0" smtClean="0"/>
                        <a:t>Certainty increased.</a:t>
                      </a:r>
                      <a:endParaRPr lang="en-GB" sz="2000" dirty="0" smtClean="0"/>
                    </a:p>
                  </a:txBody>
                  <a:tcPr marL="84406" marR="8440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 smtClean="0"/>
                        <a:t>Costs for hardware are made sooner</a:t>
                      </a:r>
                      <a:r>
                        <a:rPr lang="en-GB" sz="2000" baseline="0" dirty="0" smtClean="0"/>
                        <a:t>.</a:t>
                      </a:r>
                      <a:endParaRPr lang="en-GB" sz="2000" dirty="0" smtClean="0"/>
                    </a:p>
                  </a:txBody>
                  <a:tcPr marL="84406" marR="84406"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734396"/>
              </p:ext>
            </p:extLst>
          </p:nvPr>
        </p:nvGraphicFramePr>
        <p:xfrm>
          <a:off x="284171" y="5053800"/>
          <a:ext cx="870742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2260"/>
                <a:gridCol w="4985169"/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Pros</a:t>
                      </a:r>
                      <a:endParaRPr lang="en-GB" sz="2000" dirty="0"/>
                    </a:p>
                  </a:txBody>
                  <a:tcPr marL="84406" marR="84406"/>
                </a:tc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Cons</a:t>
                      </a:r>
                      <a:endParaRPr lang="en-GB" sz="2000" dirty="0"/>
                    </a:p>
                  </a:txBody>
                  <a:tcPr marL="84406" marR="84406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 smtClean="0"/>
                        <a:t>Tests actual</a:t>
                      </a:r>
                      <a:r>
                        <a:rPr lang="en-GB" sz="2000" baseline="0" dirty="0" smtClean="0"/>
                        <a:t> business cases</a:t>
                      </a:r>
                      <a:endParaRPr lang="en-GB" sz="2000" dirty="0" smtClean="0"/>
                    </a:p>
                  </a:txBody>
                  <a:tcPr marL="84406" marR="8440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 smtClean="0"/>
                        <a:t>Complexity of tests is higher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 smtClean="0"/>
                        <a:t>Occurs later in SDLC</a:t>
                      </a:r>
                    </a:p>
                  </a:txBody>
                  <a:tcPr marL="84406" marR="84406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08694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0" cy="0"/>
          </a:xfrm>
        </p:spPr>
        <p:txBody>
          <a:bodyPr/>
          <a:lstStyle/>
          <a:p>
            <a:r>
              <a:rPr lang="en-US" dirty="0" smtClean="0"/>
              <a:t>Integration Tests Pick Up </a:t>
            </a:r>
            <a:br>
              <a:rPr lang="en-US" dirty="0" smtClean="0"/>
            </a:br>
            <a:r>
              <a:rPr lang="en-US" dirty="0" smtClean="0"/>
              <a:t>where Unit Tests Leave Off</a:t>
            </a:r>
            <a:endParaRPr lang="en-US" dirty="0"/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745" y="1600200"/>
            <a:ext cx="6840205" cy="386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Related imag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00200"/>
            <a:ext cx="6838950" cy="384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248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45908" y="228600"/>
            <a:ext cx="8649969" cy="576000"/>
          </a:xfrm>
        </p:spPr>
        <p:txBody>
          <a:bodyPr/>
          <a:lstStyle/>
          <a:p>
            <a:r>
              <a:rPr lang="en-US" sz="2400" dirty="0" smtClean="0"/>
              <a:t>Unit Testing vs. Integration Testing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550874"/>
              </p:ext>
            </p:extLst>
          </p:nvPr>
        </p:nvGraphicFramePr>
        <p:xfrm>
          <a:off x="-1" y="838200"/>
          <a:ext cx="9144000" cy="6479478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2590801"/>
                <a:gridCol w="2285999"/>
                <a:gridCol w="685801"/>
                <a:gridCol w="3581399"/>
              </a:tblGrid>
              <a:tr h="457200"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2000" dirty="0" smtClean="0"/>
                        <a:t>Unit Tests</a:t>
                      </a:r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Integration</a:t>
                      </a:r>
                      <a:r>
                        <a:rPr lang="en-US" sz="2000" baseline="0" dirty="0" smtClean="0"/>
                        <a:t> Tests</a:t>
                      </a:r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68580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Requirement</a:t>
                      </a:r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FCB0C8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2000" dirty="0" smtClean="0"/>
                        <a:t>Test single units</a:t>
                      </a:r>
                      <a:r>
                        <a:rPr lang="en-US" sz="2000" baseline="0" dirty="0" smtClean="0"/>
                        <a:t> in isolation</a:t>
                      </a:r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FCB0C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FCB0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Test interactions between software components in-vivo</a:t>
                      </a:r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FCB0C8"/>
                    </a:solidFill>
                  </a:tcPr>
                </a:tc>
              </a:tr>
              <a:tr h="691706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Maven plugin</a:t>
                      </a:r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FFD9FF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2000" dirty="0" smtClean="0"/>
                        <a:t>Surefire plugin</a:t>
                      </a:r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FFD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FFD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Failsafe plugin</a:t>
                      </a:r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FFD9FF"/>
                    </a:solidFill>
                  </a:tcPr>
                </a:tc>
              </a:tr>
              <a:tr h="69170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Maven phase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CB0C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CB0C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CB0C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verify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CB0C8"/>
                    </a:solidFill>
                  </a:tcPr>
                </a:tc>
              </a:tr>
              <a:tr h="658748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To skip</a:t>
                      </a:r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FFD9FF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2000" dirty="0" smtClean="0"/>
                        <a:t>--</a:t>
                      </a:r>
                      <a:r>
                        <a:rPr lang="en-US" sz="2000" dirty="0" err="1" smtClean="0"/>
                        <a:t>skipTests</a:t>
                      </a:r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FFD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FFD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--</a:t>
                      </a:r>
                      <a:r>
                        <a:rPr lang="en-US" sz="2000" dirty="0" err="1" smtClean="0"/>
                        <a:t>skipITs</a:t>
                      </a:r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FFD9FF"/>
                    </a:solidFill>
                  </a:tcPr>
                </a:tc>
              </a:tr>
              <a:tr h="69170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Default class name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CB0C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Test*, *Test, *Tests,</a:t>
                      </a:r>
                      <a:r>
                        <a:rPr lang="en-US" sz="2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*TestCase.java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CB0C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CB0C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IT*, *IT, *ITCase.java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CB0C8"/>
                    </a:solidFill>
                  </a:tcPr>
                </a:tc>
              </a:tr>
              <a:tr h="74676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Default </a:t>
                      </a: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source dir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D9F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914400" lvl="2" algn="l" defTabSz="914400" rtl="0" eaLnBrk="1" latinLnBrk="0" hangingPunct="1"/>
                      <a:r>
                        <a:rPr lang="en-US" sz="2000" dirty="0" smtClean="0"/>
                        <a:t>${</a:t>
                      </a:r>
                      <a:r>
                        <a:rPr lang="en-US" sz="2000" dirty="0" err="1" smtClean="0"/>
                        <a:t>project.build.testSourceDirectory</a:t>
                      </a:r>
                      <a:r>
                        <a:rPr lang="en-US" sz="2000" dirty="0" smtClean="0"/>
                        <a:t>}/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D9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7572">
                <a:tc rowSpan="2"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ysClr val="windowText" lastClr="000000"/>
                          </a:solidFill>
                        </a:rPr>
                        <a:t>Default output report</a:t>
                      </a:r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FCB0C8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91440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target/</a:t>
                      </a:r>
                      <a:endParaRPr lang="en-US" sz="200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FCB0C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FFD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FFD9FF"/>
                    </a:solidFill>
                  </a:tcPr>
                </a:tc>
              </a:tr>
              <a:tr h="743332">
                <a:tc vMerge="1">
                  <a:txBody>
                    <a:bodyPr/>
                    <a:lstStyle/>
                    <a:p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FFD9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surefire-reports/TEST-&lt;</a:t>
                      </a:r>
                      <a:r>
                        <a:rPr lang="en-US" sz="20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classname</a:t>
                      </a:r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&gt;.xml</a:t>
                      </a:r>
                      <a:endParaRPr lang="en-US" sz="200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FCB0C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failsafe-reports/failsafe-summary.xml</a:t>
                      </a:r>
                      <a:endParaRPr lang="en-US" sz="200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FCB0C8"/>
                    </a:solidFill>
                  </a:tcPr>
                </a:tc>
              </a:tr>
              <a:tr h="69170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D9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D9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D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47247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115964" y="762000"/>
            <a:ext cx="8912072" cy="5791200"/>
          </a:xfrm>
        </p:spPr>
        <p:txBody>
          <a:bodyPr/>
          <a:lstStyle/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Maven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lifecycle has four phases for running integration tests: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solidFill>
                  <a:schemeClr val="bg1">
                    <a:lumMod val="75000"/>
                  </a:schemeClr>
                </a:solidFill>
              </a:rPr>
              <a:t>pre-integration-test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 – sets up integration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test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environment.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solidFill>
                  <a:schemeClr val="bg1">
                    <a:lumMod val="75000"/>
                  </a:schemeClr>
                </a:solidFill>
              </a:rPr>
              <a:t>integration-test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 – runs the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integration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tests.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solidFill>
                  <a:schemeClr val="bg1">
                    <a:lumMod val="75000"/>
                  </a:schemeClr>
                </a:solidFill>
              </a:rPr>
              <a:t>post-integration-test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 – tears down integration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test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environment.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solidFill>
                  <a:schemeClr val="bg1">
                    <a:lumMod val="75000"/>
                  </a:schemeClr>
                </a:solidFill>
              </a:rPr>
              <a:t>verify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 – checks the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results of the integration tests.</a:t>
            </a:r>
          </a:p>
          <a:p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Failsafe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Plugin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will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not fail the build during the integration-test phase,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allowing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 </a:t>
            </a:r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post-integration-test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 phase to execute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  <a:p>
            <a:pPr algn="ctr"/>
            <a:r>
              <a:rPr lang="en-US" sz="2400" dirty="0" smtClean="0"/>
              <a:t>That’s why it’s called “Fail-Safe!”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(Surefire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Plugin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will stop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the build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at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the integration-test phase and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integration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test environment will not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be torn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down correctly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.)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45908" y="228600"/>
            <a:ext cx="8649969" cy="576000"/>
          </a:xfrm>
        </p:spPr>
        <p:txBody>
          <a:bodyPr/>
          <a:lstStyle/>
          <a:p>
            <a:r>
              <a:rPr lang="en-US" sz="2400" dirty="0" smtClean="0"/>
              <a:t>Maven Integration Test Phases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198021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1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1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err="1" smtClean="0">
                <a:solidFill>
                  <a:schemeClr val="bg1">
                    <a:lumMod val="75000"/>
                  </a:schemeClr>
                </a:solidFill>
              </a:rPr>
              <a:t>DBUnit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 is a Junit extension.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Especially useful for Integration testing: </a:t>
            </a:r>
            <a:endParaRPr lang="en-US" sz="24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522288" lvl="1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Installs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data in database</a:t>
            </a:r>
          </a:p>
          <a:p>
            <a:pPr marL="522288" lvl="1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Runs your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code</a:t>
            </a:r>
          </a:p>
          <a:p>
            <a:pPr marL="522288" lvl="1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Executes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SQL</a:t>
            </a:r>
          </a:p>
          <a:p>
            <a:pPr marL="522288" lvl="1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Asserts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the results</a:t>
            </a:r>
          </a:p>
          <a:p>
            <a:pPr marL="522288" lvl="1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Tears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down the data</a:t>
            </a:r>
          </a:p>
          <a:p>
            <a:pPr marL="522288" lvl="1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All during </a:t>
            </a:r>
            <a:r>
              <a:rPr lang="en-US" sz="2400" dirty="0" err="1" smtClean="0">
                <a:solidFill>
                  <a:schemeClr val="bg1">
                    <a:lumMod val="75000"/>
                  </a:schemeClr>
                </a:solidFill>
              </a:rPr>
              <a:t>mvn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400" i="1" dirty="0" smtClean="0">
                <a:solidFill>
                  <a:schemeClr val="bg1">
                    <a:lumMod val="75000"/>
                  </a:schemeClr>
                </a:solidFill>
              </a:rPr>
              <a:t>verify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phase</a:t>
            </a:r>
          </a:p>
          <a:p>
            <a:pPr lvl="1" indent="0">
              <a:buNone/>
            </a:pP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US" sz="2400" dirty="0" smtClean="0"/>
              <a:t>Great with Cucumber!</a:t>
            </a:r>
            <a:endParaRPr lang="en-US" sz="240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45908" y="228600"/>
            <a:ext cx="8649969" cy="576000"/>
          </a:xfrm>
        </p:spPr>
        <p:txBody>
          <a:bodyPr/>
          <a:lstStyle/>
          <a:p>
            <a:r>
              <a:rPr lang="en-US" sz="2400" dirty="0" smtClean="0"/>
              <a:t>Operation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294744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1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1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522288" lvl="1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Use one dedicated database for testing</a:t>
            </a:r>
          </a:p>
          <a:p>
            <a:pPr marL="522288" lvl="1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A good test set starts with a replica of production schema</a:t>
            </a:r>
          </a:p>
          <a:p>
            <a:pPr marL="522288" lvl="1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And creates all of the data it needs</a:t>
            </a:r>
          </a:p>
          <a:p>
            <a:pPr marL="522288" lvl="1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But no more than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that</a:t>
            </a:r>
            <a:endParaRPr lang="en-US" sz="24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522288" lvl="1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Tests should not depend on results of other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tests</a:t>
            </a:r>
          </a:p>
          <a:p>
            <a:pPr marL="522288" lvl="1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Tests should be idempotent – can run over and over</a:t>
            </a:r>
            <a:endParaRPr lang="en-US" sz="24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522288" lvl="1" indent="-342900">
              <a:buFont typeface="Arial" pitchFamily="34" charset="0"/>
              <a:buChar char="•"/>
            </a:pPr>
            <a:endParaRPr lang="en-US" sz="24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522288" lvl="1" indent="-342900">
              <a:buFont typeface="Arial" pitchFamily="34" charset="0"/>
              <a:buChar char="•"/>
            </a:pP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45908" y="228600"/>
            <a:ext cx="8649969" cy="576000"/>
          </a:xfrm>
        </p:spPr>
        <p:txBody>
          <a:bodyPr/>
          <a:lstStyle/>
          <a:p>
            <a:r>
              <a:rPr lang="en-US" sz="2400" dirty="0" smtClean="0"/>
              <a:t>Best practices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733447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1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45908" y="228600"/>
            <a:ext cx="8649969" cy="576000"/>
          </a:xfrm>
        </p:spPr>
        <p:txBody>
          <a:bodyPr/>
          <a:lstStyle/>
          <a:p>
            <a:r>
              <a:rPr lang="en-US" sz="2400" dirty="0" smtClean="0"/>
              <a:t>Maven Dependency</a:t>
            </a:r>
            <a:endParaRPr lang="en-US" sz="2400" dirty="0"/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508501" y="2283024"/>
            <a:ext cx="6126998" cy="2246769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&lt;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 pitchFamily="34" charset="-128"/>
                <a:cs typeface="Arial" pitchFamily="34" charset="0"/>
              </a:rPr>
              <a:t>dependency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&gt;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    &lt;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 pitchFamily="34" charset="-128"/>
                <a:cs typeface="Arial" pitchFamily="34" charset="0"/>
              </a:rPr>
              <a:t>groupId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&gt;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org.dbunit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&lt;/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 pitchFamily="34" charset="-128"/>
                <a:cs typeface="Arial" pitchFamily="34" charset="0"/>
              </a:rPr>
              <a:t>groupId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&gt;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    &lt;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 pitchFamily="34" charset="-128"/>
                <a:cs typeface="Arial" pitchFamily="34" charset="0"/>
              </a:rPr>
              <a:t>artifactId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&gt;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dbunit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&lt;/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 pitchFamily="34" charset="-128"/>
                <a:cs typeface="Arial" pitchFamily="34" charset="0"/>
              </a:rPr>
              <a:t>artifactId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&gt;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    &lt;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 pitchFamily="34" charset="-128"/>
                <a:cs typeface="Arial" pitchFamily="34" charset="0"/>
              </a:rPr>
              <a:t>version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&gt;2.5.4&lt;/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 pitchFamily="34" charset="-128"/>
                <a:cs typeface="Arial" pitchFamily="34" charset="0"/>
              </a:rPr>
              <a:t>version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&gt;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&lt;/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 pitchFamily="34" charset="-128"/>
                <a:cs typeface="Arial" pitchFamily="34" charset="0"/>
              </a:rPr>
              <a:t>dependency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&gt;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427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1">
      <a:dk1>
        <a:sysClr val="windowText" lastClr="000000"/>
      </a:dk1>
      <a:lt1>
        <a:sysClr val="window" lastClr="FFFFFF"/>
      </a:lt1>
      <a:dk2>
        <a:srgbClr val="005466"/>
      </a:dk2>
      <a:lt2>
        <a:srgbClr val="D9F3F4"/>
      </a:lt2>
      <a:accent1>
        <a:srgbClr val="3F949A"/>
      </a:accent1>
      <a:accent2>
        <a:srgbClr val="4764B0"/>
      </a:accent2>
      <a:accent3>
        <a:srgbClr val="4FADD1"/>
      </a:accent3>
      <a:accent4>
        <a:srgbClr val="85B692"/>
      </a:accent4>
      <a:accent5>
        <a:srgbClr val="6B94E2"/>
      </a:accent5>
      <a:accent6>
        <a:srgbClr val="819BAB"/>
      </a:accent6>
      <a:hlink>
        <a:srgbClr val="002060"/>
      </a:hlink>
      <a:folHlink>
        <a:srgbClr val="002060"/>
      </a:folHlink>
    </a:clrScheme>
    <a:fontScheme name="Nomur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ctr" anchorCtr="1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200" b="1" i="0" u="none" strike="noStrike" cap="none" normalizeH="0" baseline="0" dirty="0" err="1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11244</TotalTime>
  <Words>894</Words>
  <Application>Microsoft Office PowerPoint</Application>
  <PresentationFormat>Letter Paper (8.5x11 in)</PresentationFormat>
  <Paragraphs>212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Default Theme</vt:lpstr>
      <vt:lpstr>Integration Testing with Maven and DB Unit</vt:lpstr>
      <vt:lpstr>Purpose of Integration Test</vt:lpstr>
      <vt:lpstr>Types of Integration Test</vt:lpstr>
      <vt:lpstr>Integration Tests Pick Up  where Unit Tests Leave Off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Nomura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 Unit</dc:title>
  <dc:creator>Grazi, Victor (IT/US)</dc:creator>
  <cp:lastModifiedBy>Grazi, Victor (IT/US)</cp:lastModifiedBy>
  <cp:revision>53</cp:revision>
  <dcterms:created xsi:type="dcterms:W3CDTF">2018-09-17T20:23:21Z</dcterms:created>
  <dcterms:modified xsi:type="dcterms:W3CDTF">2018-09-27T16:07:29Z</dcterms:modified>
</cp:coreProperties>
</file>